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Montserrat" pitchFamily="2" charset="77"/>
      <p:regular r:id="rId25"/>
      <p:bold r:id="rId26"/>
    </p:embeddedFont>
    <p:embeddedFont>
      <p:font typeface="Montserrat Bold" pitchFamily="2" charset="77"/>
      <p:regular r:id="rId27"/>
      <p:bold r:id="rId28"/>
    </p:embeddedFont>
    <p:embeddedFont>
      <p:font typeface="Montserrat Bold Italics" pitchFamily="2" charset="77"/>
      <p:regular r:id="rId29"/>
      <p:bold r:id="rId30"/>
      <p:italic r:id="rId31"/>
      <p:boldItalic r:id="rId32"/>
    </p:embeddedFont>
    <p:embeddedFont>
      <p:font typeface="Montserrat Heavy" pitchFamily="2" charset="77"/>
      <p:regular r:id="rId33"/>
      <p:bold r:id="rId34"/>
    </p:embeddedFont>
    <p:embeddedFont>
      <p:font typeface="Montserrat Medium" panose="020F0502020204030204" pitchFamily="34" charset="0"/>
      <p:regular r:id="rId35"/>
    </p:embeddedFont>
    <p:embeddedFont>
      <p:font typeface="Montserrat Ultra-Bold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4" autoAdjust="0"/>
    <p:restoredTop sz="94569" autoAdjust="0"/>
  </p:normalViewPr>
  <p:slideViewPr>
    <p:cSldViewPr>
      <p:cViewPr varScale="1">
        <p:scale>
          <a:sx n="98" d="100"/>
          <a:sy n="98" d="100"/>
        </p:scale>
        <p:origin x="2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39.png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31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421857">
            <a:off x="12520387" y="-5564090"/>
            <a:ext cx="3489389" cy="15643606"/>
            <a:chOff x="0" y="0"/>
            <a:chExt cx="1057878" cy="47426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7878" cy="4742674"/>
            </a:xfrm>
            <a:custGeom>
              <a:avLst/>
              <a:gdLst/>
              <a:ahLst/>
              <a:cxnLst/>
              <a:rect l="l" t="t" r="r" b="b"/>
              <a:pathLst>
                <a:path w="1057878" h="4742674">
                  <a:moveTo>
                    <a:pt x="0" y="0"/>
                  </a:moveTo>
                  <a:lnTo>
                    <a:pt x="1057878" y="0"/>
                  </a:lnTo>
                  <a:lnTo>
                    <a:pt x="1057878" y="4742674"/>
                  </a:lnTo>
                  <a:lnTo>
                    <a:pt x="0" y="4742674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7878" cy="4780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1429723"/>
            <a:ext cx="8426553" cy="9209348"/>
          </a:xfrm>
          <a:custGeom>
            <a:avLst/>
            <a:gdLst/>
            <a:ahLst/>
            <a:cxnLst/>
            <a:rect l="l" t="t" r="r" b="b"/>
            <a:pathLst>
              <a:path w="8426553" h="9209348">
                <a:moveTo>
                  <a:pt x="0" y="0"/>
                </a:moveTo>
                <a:lnTo>
                  <a:pt x="8426553" y="0"/>
                </a:lnTo>
                <a:lnTo>
                  <a:pt x="8426553" y="9209348"/>
                </a:lnTo>
                <a:lnTo>
                  <a:pt x="0" y="920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43275" y="576811"/>
            <a:ext cx="4193325" cy="1032606"/>
          </a:xfrm>
          <a:custGeom>
            <a:avLst/>
            <a:gdLst/>
            <a:ahLst/>
            <a:cxnLst/>
            <a:rect l="l" t="t" r="r" b="b"/>
            <a:pathLst>
              <a:path w="4193325" h="1032606">
                <a:moveTo>
                  <a:pt x="0" y="0"/>
                </a:moveTo>
                <a:lnTo>
                  <a:pt x="4193325" y="0"/>
                </a:lnTo>
                <a:lnTo>
                  <a:pt x="4193325" y="1032606"/>
                </a:lnTo>
                <a:lnTo>
                  <a:pt x="0" y="1032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961901" y="3694864"/>
            <a:ext cx="8306058" cy="262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2"/>
              </a:lnSpc>
            </a:pPr>
            <a:r>
              <a:rPr lang="en-US" sz="6404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CellSay – Herramienta de Inclusión Digital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3422" y="1237378"/>
            <a:ext cx="1486530" cy="1486530"/>
            <a:chOff x="0" y="0"/>
            <a:chExt cx="642877" cy="642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2877" cy="642877"/>
            </a:xfrm>
            <a:custGeom>
              <a:avLst/>
              <a:gdLst/>
              <a:ahLst/>
              <a:cxnLst/>
              <a:rect l="l" t="t" r="r" b="b"/>
              <a:pathLst>
                <a:path w="642877" h="642877">
                  <a:moveTo>
                    <a:pt x="0" y="0"/>
                  </a:moveTo>
                  <a:lnTo>
                    <a:pt x="642877" y="0"/>
                  </a:lnTo>
                  <a:lnTo>
                    <a:pt x="642877" y="642877"/>
                  </a:lnTo>
                  <a:lnTo>
                    <a:pt x="0" y="642877"/>
                  </a:lnTo>
                  <a:close/>
                </a:path>
              </a:pathLst>
            </a:custGeom>
            <a:solidFill>
              <a:srgbClr val="4472C4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52400"/>
              <a:ext cx="642877" cy="795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MO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63422" y="3398510"/>
            <a:ext cx="1486530" cy="1486530"/>
            <a:chOff x="0" y="0"/>
            <a:chExt cx="642877" cy="6428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2877" cy="642877"/>
            </a:xfrm>
            <a:custGeom>
              <a:avLst/>
              <a:gdLst/>
              <a:ahLst/>
              <a:cxnLst/>
              <a:rect l="l" t="t" r="r" b="b"/>
              <a:pathLst>
                <a:path w="642877" h="642877">
                  <a:moveTo>
                    <a:pt x="0" y="0"/>
                  </a:moveTo>
                  <a:lnTo>
                    <a:pt x="642877" y="0"/>
                  </a:lnTo>
                  <a:lnTo>
                    <a:pt x="642877" y="642877"/>
                  </a:lnTo>
                  <a:lnTo>
                    <a:pt x="0" y="642877"/>
                  </a:lnTo>
                  <a:close/>
                </a:path>
              </a:pathLst>
            </a:custGeom>
            <a:solidFill>
              <a:srgbClr val="7DCEA9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642877" cy="795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63422" y="5349703"/>
            <a:ext cx="1486530" cy="1486530"/>
            <a:chOff x="0" y="0"/>
            <a:chExt cx="642877" cy="6428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2877" cy="642877"/>
            </a:xfrm>
            <a:custGeom>
              <a:avLst/>
              <a:gdLst/>
              <a:ahLst/>
              <a:cxnLst/>
              <a:rect l="l" t="t" r="r" b="b"/>
              <a:pathLst>
                <a:path w="642877" h="642877">
                  <a:moveTo>
                    <a:pt x="0" y="0"/>
                  </a:moveTo>
                  <a:lnTo>
                    <a:pt x="642877" y="0"/>
                  </a:lnTo>
                  <a:lnTo>
                    <a:pt x="642877" y="642877"/>
                  </a:lnTo>
                  <a:lnTo>
                    <a:pt x="0" y="642877"/>
                  </a:lnTo>
                  <a:close/>
                </a:path>
              </a:pathLst>
            </a:custGeom>
            <a:solidFill>
              <a:srgbClr val="FFC00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52400"/>
              <a:ext cx="642877" cy="795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CO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63422" y="7302958"/>
            <a:ext cx="1486530" cy="1486530"/>
            <a:chOff x="0" y="0"/>
            <a:chExt cx="642877" cy="6428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2877" cy="642877"/>
            </a:xfrm>
            <a:custGeom>
              <a:avLst/>
              <a:gdLst/>
              <a:ahLst/>
              <a:cxnLst/>
              <a:rect l="l" t="t" r="r" b="b"/>
              <a:pathLst>
                <a:path w="642877" h="642877">
                  <a:moveTo>
                    <a:pt x="0" y="0"/>
                  </a:moveTo>
                  <a:lnTo>
                    <a:pt x="642877" y="0"/>
                  </a:lnTo>
                  <a:lnTo>
                    <a:pt x="642877" y="642877"/>
                  </a:lnTo>
                  <a:lnTo>
                    <a:pt x="0" y="642877"/>
                  </a:lnTo>
                  <a:close/>
                </a:path>
              </a:pathLst>
            </a:custGeom>
            <a:solidFill>
              <a:srgbClr val="FF000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52400"/>
              <a:ext cx="642877" cy="795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 rot="7421857">
            <a:off x="-145608" y="1880998"/>
            <a:ext cx="2726992" cy="7532277"/>
            <a:chOff x="0" y="0"/>
            <a:chExt cx="826743" cy="22835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6743" cy="2283562"/>
            </a:xfrm>
            <a:custGeom>
              <a:avLst/>
              <a:gdLst/>
              <a:ahLst/>
              <a:cxnLst/>
              <a:rect l="l" t="t" r="r" b="b"/>
              <a:pathLst>
                <a:path w="826743" h="2283562">
                  <a:moveTo>
                    <a:pt x="0" y="0"/>
                  </a:moveTo>
                  <a:lnTo>
                    <a:pt x="826743" y="0"/>
                  </a:lnTo>
                  <a:lnTo>
                    <a:pt x="826743" y="2283562"/>
                  </a:lnTo>
                  <a:lnTo>
                    <a:pt x="0" y="2283562"/>
                  </a:lnTo>
                  <a:close/>
                </a:path>
              </a:pathLst>
            </a:custGeom>
            <a:solidFill>
              <a:srgbClr val="005AF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26743" cy="2321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78847" y="4970094"/>
            <a:ext cx="5560163" cy="5316906"/>
          </a:xfrm>
          <a:custGeom>
            <a:avLst/>
            <a:gdLst/>
            <a:ahLst/>
            <a:cxnLst/>
            <a:rect l="l" t="t" r="r" b="b"/>
            <a:pathLst>
              <a:path w="5560163" h="5316906">
                <a:moveTo>
                  <a:pt x="0" y="0"/>
                </a:moveTo>
                <a:lnTo>
                  <a:pt x="5560163" y="0"/>
                </a:lnTo>
                <a:lnTo>
                  <a:pt x="5560163" y="5316906"/>
                </a:lnTo>
                <a:lnTo>
                  <a:pt x="0" y="5316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8" name="Group 18"/>
          <p:cNvGrpSpPr/>
          <p:nvPr/>
        </p:nvGrpSpPr>
        <p:grpSpPr>
          <a:xfrm>
            <a:off x="9144000" y="3398510"/>
            <a:ext cx="7318261" cy="1044534"/>
            <a:chOff x="0" y="0"/>
            <a:chExt cx="9757681" cy="139271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9757681" cy="499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 spc="11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Should Have/Debería te</a:t>
              </a:r>
              <a:r>
                <a:rPr lang="en-US" sz="2399" b="1" u="none" strike="noStrike" spc="11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16842"/>
              <a:ext cx="9757681" cy="775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339"/>
                </a:lnSpc>
                <a:spcBef>
                  <a:spcPct val="0"/>
                </a:spcBef>
              </a:pPr>
              <a:r>
                <a:rPr lang="en-US" sz="1799" spc="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</a:t>
              </a:r>
              <a:r>
                <a:rPr lang="en-US" sz="1799" u="none" strike="noStrike" spc="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racterísticas importantes, pero no críticas para el funcionamiento inicial.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0" y="5349703"/>
            <a:ext cx="7318261" cy="1031683"/>
            <a:chOff x="0" y="0"/>
            <a:chExt cx="9757681" cy="137557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9050"/>
              <a:ext cx="9757681" cy="499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 spc="11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</a:t>
              </a:r>
              <a:r>
                <a:rPr lang="en-US" sz="2399" b="1" u="none" strike="noStrike" spc="11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ould Have/Podría haber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99706"/>
              <a:ext cx="9757681" cy="775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339"/>
                </a:lnSpc>
                <a:spcBef>
                  <a:spcPct val="0"/>
                </a:spcBef>
              </a:pPr>
              <a:r>
                <a:rPr lang="en-US" sz="1799" spc="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</a:t>
              </a:r>
              <a:r>
                <a:rPr lang="en-US" sz="1799" u="none" strike="noStrike" spc="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ionalidades deseables que agregan valor, pero no afectan el MVP.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44000" y="7376236"/>
            <a:ext cx="7318261" cy="1044534"/>
            <a:chOff x="0" y="0"/>
            <a:chExt cx="9757681" cy="139271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9050"/>
              <a:ext cx="9757681" cy="499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 spc="11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Won’t Have/No</a:t>
              </a:r>
              <a:r>
                <a:rPr lang="en-US" sz="2399" b="1" u="none" strike="noStrike" spc="11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tendrA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16842"/>
              <a:ext cx="9757681" cy="775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339"/>
                </a:lnSpc>
                <a:spcBef>
                  <a:spcPct val="0"/>
                </a:spcBef>
              </a:pPr>
              <a:r>
                <a:rPr lang="en-US" sz="1799" spc="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</a:t>
              </a:r>
              <a:r>
                <a:rPr lang="en-US" sz="1799" u="none" strike="noStrike" spc="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equerimientos que se descartan o posponen para futuras versiones.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144000" y="1257681"/>
            <a:ext cx="7318261" cy="1038109"/>
            <a:chOff x="0" y="0"/>
            <a:chExt cx="9757681" cy="1384145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19050"/>
              <a:ext cx="9757681" cy="499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 spc="11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Must Have/D</a:t>
              </a:r>
              <a:r>
                <a:rPr lang="en-US" sz="2399" b="1" u="none" strike="noStrike" spc="11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ebe tener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08274"/>
              <a:ext cx="9757681" cy="775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339"/>
                </a:lnSpc>
                <a:spcBef>
                  <a:spcPct val="0"/>
                </a:spcBef>
              </a:pPr>
              <a:r>
                <a:rPr lang="en-US" sz="1799" spc="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</a:t>
              </a:r>
              <a:r>
                <a:rPr lang="en-US" sz="1799" u="none" strike="noStrike" spc="8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ionalidades esenciales sin las cuales el proyecto no cumple su objetivo.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43711" y="116784"/>
            <a:ext cx="6208100" cy="182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Metodologia Scrum - Priorizacion historias de Usuario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15647" y="2685808"/>
            <a:ext cx="4846906" cy="156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1800" u="none" strike="noStrike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egimos MoSCoW porque facilita priorizar lo esencial del MVP, acelera la toma de decisiones y mantiene el enfoque en lo que aporta mayor valor al usuario.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84074" y="5138875"/>
            <a:ext cx="19383518" cy="0"/>
          </a:xfrm>
          <a:prstGeom prst="line">
            <a:avLst/>
          </a:prstGeom>
          <a:ln w="142875" cap="flat">
            <a:solidFill>
              <a:srgbClr val="1C6C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249027" y="4968632"/>
            <a:ext cx="340486" cy="3404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92983" y="4968632"/>
            <a:ext cx="340486" cy="3404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7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27194" y="4968632"/>
            <a:ext cx="340486" cy="34048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7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03819" y="4953798"/>
            <a:ext cx="340486" cy="34048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7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7421857">
            <a:off x="14965350" y="-3076763"/>
            <a:ext cx="2427220" cy="7704138"/>
            <a:chOff x="0" y="0"/>
            <a:chExt cx="735860" cy="23356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5861" cy="2335665"/>
            </a:xfrm>
            <a:custGeom>
              <a:avLst/>
              <a:gdLst/>
              <a:ahLst/>
              <a:cxnLst/>
              <a:rect l="l" t="t" r="r" b="b"/>
              <a:pathLst>
                <a:path w="735861" h="2335665">
                  <a:moveTo>
                    <a:pt x="0" y="0"/>
                  </a:moveTo>
                  <a:lnTo>
                    <a:pt x="735861" y="0"/>
                  </a:lnTo>
                  <a:lnTo>
                    <a:pt x="735861" y="2335665"/>
                  </a:lnTo>
                  <a:lnTo>
                    <a:pt x="0" y="2335665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35860" cy="2373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782803" y="530200"/>
            <a:ext cx="2483834" cy="2714573"/>
          </a:xfrm>
          <a:custGeom>
            <a:avLst/>
            <a:gdLst/>
            <a:ahLst/>
            <a:cxnLst/>
            <a:rect l="l" t="t" r="r" b="b"/>
            <a:pathLst>
              <a:path w="2483834" h="2714573">
                <a:moveTo>
                  <a:pt x="0" y="0"/>
                </a:moveTo>
                <a:lnTo>
                  <a:pt x="2483834" y="0"/>
                </a:lnTo>
                <a:lnTo>
                  <a:pt x="2483834" y="2714573"/>
                </a:lnTo>
                <a:lnTo>
                  <a:pt x="0" y="2714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311306" y="858757"/>
            <a:ext cx="9099593" cy="6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Metodologia Scrum - Sprints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5867" y="1682389"/>
            <a:ext cx="7444225" cy="103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4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Cada sp</a:t>
            </a:r>
            <a:r>
              <a:rPr lang="en-US" sz="20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rint tiene una duración de 4 semanas, en las cuales se planifican, desarrollan y validan las funcionalidades clave del proyecto.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8828" y="4165564"/>
            <a:ext cx="2333625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92983" y="4180398"/>
            <a:ext cx="2333625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27194" y="4180398"/>
            <a:ext cx="2333625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03819" y="4165564"/>
            <a:ext cx="2333625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721" y="6311148"/>
            <a:ext cx="2667000" cy="265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l">
              <a:lnSpc>
                <a:spcPts val="2339"/>
              </a:lnSpc>
              <a:buFont typeface="Arial"/>
              <a:buChar char="•"/>
            </a:pPr>
            <a:r>
              <a:rPr lang="en-US" sz="1799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etección de objetos en tiempo real</a:t>
            </a:r>
          </a:p>
          <a:p>
            <a:pPr marL="388618" lvl="1" indent="-194309" algn="l">
              <a:lnSpc>
                <a:spcPts val="2339"/>
              </a:lnSpc>
              <a:buFont typeface="Arial"/>
              <a:buChar char="•"/>
            </a:pP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Reconocimiento de semáforos</a:t>
            </a:r>
          </a:p>
          <a:p>
            <a:pPr marL="388618" lvl="1" indent="-194309" algn="l">
              <a:lnSpc>
                <a:spcPts val="2339"/>
              </a:lnSpc>
              <a:buFont typeface="Arial"/>
              <a:buChar char="•"/>
            </a:pP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Anuncio de hora</a:t>
            </a:r>
          </a:p>
          <a:p>
            <a:pPr marL="388618" lvl="1" indent="-194309" algn="l">
              <a:lnSpc>
                <a:spcPts val="2339"/>
              </a:lnSpc>
              <a:buFont typeface="Arial"/>
              <a:buChar char="•"/>
            </a:pP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Síntesis de voz</a:t>
            </a:r>
          </a:p>
          <a:p>
            <a:pPr marL="388618" lvl="1" indent="-194309" algn="l">
              <a:lnSpc>
                <a:spcPts val="2339"/>
              </a:lnSpc>
              <a:buFont typeface="Arial"/>
              <a:buChar char="•"/>
            </a:pP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Consulta de clima</a:t>
            </a:r>
          </a:p>
          <a:p>
            <a:pPr marL="0" lvl="1" indent="0" algn="l">
              <a:lnSpc>
                <a:spcPts val="2339"/>
              </a:lnSpc>
              <a:spcBef>
                <a:spcPct val="0"/>
              </a:spcBef>
            </a:pPr>
            <a:endParaRPr lang="en-US" sz="1799" u="none" strike="noStrike" spc="8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11306" y="5718693"/>
            <a:ext cx="2667000" cy="29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339"/>
              </a:lnSpc>
              <a:spcBef>
                <a:spcPct val="0"/>
              </a:spcBef>
            </a:pPr>
            <a:r>
              <a:rPr lang="en-US" sz="1799" b="1" spc="8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</a:t>
            </a:r>
            <a:r>
              <a:rPr lang="en-US" sz="1799" b="1" u="none" strike="noStrike" spc="8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nciones base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85868" y="5718693"/>
            <a:ext cx="2931097" cy="58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339"/>
              </a:lnSpc>
              <a:spcBef>
                <a:spcPct val="0"/>
              </a:spcBef>
            </a:pPr>
            <a:r>
              <a:rPr lang="en-US" sz="1799" b="1" spc="8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sz="1799" b="1" u="none" strike="noStrike" spc="8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ejorar la interacción del usuario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26590" y="5718693"/>
            <a:ext cx="2667000" cy="58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339"/>
              </a:lnSpc>
              <a:spcBef>
                <a:spcPct val="0"/>
              </a:spcBef>
            </a:pPr>
            <a:r>
              <a:rPr lang="en-US" sz="1799" b="1" spc="8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</a:t>
            </a:r>
            <a:r>
              <a:rPr lang="en-US" sz="1799" b="1" u="none" strike="noStrike" spc="8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nocimiento y Alertas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03819" y="5703859"/>
            <a:ext cx="2667000" cy="88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339"/>
              </a:lnSpc>
              <a:spcBef>
                <a:spcPct val="0"/>
              </a:spcBef>
            </a:pPr>
            <a:r>
              <a:rPr lang="en-US" sz="1799" b="1" spc="8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</a:t>
            </a:r>
            <a:r>
              <a:rPr lang="en-US" sz="1799" b="1" u="none" strike="noStrike" spc="8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enciar la precisión de la aplicación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85868" y="6543484"/>
            <a:ext cx="2667000" cy="20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l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799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Activac</a:t>
            </a: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ión por comandos de voz</a:t>
            </a:r>
          </a:p>
          <a:p>
            <a:pPr marL="388618" lvl="1" indent="-194309" algn="l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Funcionalidad para repetir instrucciones bajo demanda</a:t>
            </a:r>
          </a:p>
          <a:p>
            <a:pPr marL="0" lvl="1" indent="0" algn="l">
              <a:lnSpc>
                <a:spcPts val="2339"/>
              </a:lnSpc>
              <a:spcBef>
                <a:spcPct val="0"/>
              </a:spcBef>
            </a:pPr>
            <a:endParaRPr lang="en-US" sz="1799" u="none" strike="noStrike" spc="8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527194" y="6543484"/>
            <a:ext cx="2667000" cy="265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l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799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econocimiento de dinero chileno</a:t>
            </a:r>
          </a:p>
          <a:p>
            <a:pPr marL="388618" lvl="1" indent="-194309" algn="l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Alertas de conexión a internet</a:t>
            </a:r>
          </a:p>
          <a:p>
            <a:pPr marL="388618" lvl="1" indent="-194309" algn="l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Verificación del estado de la cámara</a:t>
            </a:r>
          </a:p>
          <a:p>
            <a:pPr marL="0" lvl="1" indent="0" algn="l">
              <a:lnSpc>
                <a:spcPts val="2339"/>
              </a:lnSpc>
              <a:spcBef>
                <a:spcPct val="0"/>
              </a:spcBef>
            </a:pPr>
            <a:endParaRPr lang="en-US" sz="1799" u="none" strike="noStrike" spc="8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837131" y="6741642"/>
            <a:ext cx="2667000" cy="20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l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799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egración completa de YOLOv8 con síntesis de voz</a:t>
            </a:r>
          </a:p>
          <a:p>
            <a:pPr marL="388618" lvl="1" indent="-194309" algn="l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Inicio del desarrollo de OCR</a:t>
            </a:r>
          </a:p>
          <a:p>
            <a:pPr marL="0" lvl="1" indent="0" algn="l">
              <a:lnSpc>
                <a:spcPts val="2339"/>
              </a:lnSpc>
              <a:spcBef>
                <a:spcPct val="0"/>
              </a:spcBef>
            </a:pPr>
            <a:endParaRPr lang="en-US" sz="1799" u="none" strike="noStrike" spc="8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14006315" y="4968632"/>
            <a:ext cx="340486" cy="340486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7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4006315" y="4180398"/>
            <a:ext cx="2333625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006315" y="5718693"/>
            <a:ext cx="2667000" cy="58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339"/>
              </a:lnSpc>
              <a:spcBef>
                <a:spcPct val="0"/>
              </a:spcBef>
            </a:pPr>
            <a:r>
              <a:rPr lang="en-US" sz="1799" b="1" spc="8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sz="1799" b="1" u="none" strike="noStrike" spc="8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inalización del MVP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39627" y="6606386"/>
            <a:ext cx="2667000" cy="20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l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799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Finalizac</a:t>
            </a: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ión del OCR</a:t>
            </a:r>
          </a:p>
          <a:p>
            <a:pPr marL="388618" lvl="1" indent="-194309" algn="l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Gestión de documentación</a:t>
            </a:r>
          </a:p>
          <a:p>
            <a:pPr marL="388618" lvl="1" indent="-194309" algn="l">
              <a:lnSpc>
                <a:spcPts val="2339"/>
              </a:lnSpc>
              <a:spcBef>
                <a:spcPct val="0"/>
              </a:spcBef>
              <a:buFont typeface="Arial"/>
              <a:buChar char="•"/>
            </a:pPr>
            <a:r>
              <a:rPr lang="en-US" sz="1799" u="none" strike="noStrike" spc="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Entrega del MVP funcional</a:t>
            </a:r>
          </a:p>
          <a:p>
            <a:pPr marL="0" lvl="1" indent="0" algn="l">
              <a:lnSpc>
                <a:spcPts val="2339"/>
              </a:lnSpc>
              <a:spcBef>
                <a:spcPct val="0"/>
              </a:spcBef>
            </a:pPr>
            <a:endParaRPr lang="en-US" sz="1799" u="none" strike="noStrike" spc="8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7028" y="-806899"/>
            <a:ext cx="440430" cy="11587175"/>
            <a:chOff x="0" y="0"/>
            <a:chExt cx="65211" cy="17156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211" cy="1715631"/>
            </a:xfrm>
            <a:custGeom>
              <a:avLst/>
              <a:gdLst/>
              <a:ahLst/>
              <a:cxnLst/>
              <a:rect l="l" t="t" r="r" b="b"/>
              <a:pathLst>
                <a:path w="65211" h="1715631">
                  <a:moveTo>
                    <a:pt x="32606" y="0"/>
                  </a:moveTo>
                  <a:lnTo>
                    <a:pt x="32606" y="0"/>
                  </a:lnTo>
                  <a:cubicBezTo>
                    <a:pt x="50613" y="0"/>
                    <a:pt x="65211" y="14598"/>
                    <a:pt x="65211" y="32606"/>
                  </a:cubicBezTo>
                  <a:lnTo>
                    <a:pt x="65211" y="1683026"/>
                  </a:lnTo>
                  <a:cubicBezTo>
                    <a:pt x="65211" y="1701033"/>
                    <a:pt x="50613" y="1715631"/>
                    <a:pt x="32606" y="1715631"/>
                  </a:cubicBezTo>
                  <a:lnTo>
                    <a:pt x="32606" y="1715631"/>
                  </a:lnTo>
                  <a:cubicBezTo>
                    <a:pt x="14598" y="1715631"/>
                    <a:pt x="0" y="1701033"/>
                    <a:pt x="0" y="1683026"/>
                  </a:cubicBezTo>
                  <a:lnTo>
                    <a:pt x="0" y="32606"/>
                  </a:lnTo>
                  <a:cubicBezTo>
                    <a:pt x="0" y="14598"/>
                    <a:pt x="14598" y="0"/>
                    <a:pt x="32606" y="0"/>
                  </a:cubicBezTo>
                  <a:close/>
                </a:path>
              </a:pathLst>
            </a:custGeom>
            <a:solidFill>
              <a:srgbClr val="1C6CD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5211" cy="1753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421857">
            <a:off x="1344267" y="4625517"/>
            <a:ext cx="2135995" cy="8971217"/>
            <a:chOff x="0" y="0"/>
            <a:chExt cx="647570" cy="2719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7570" cy="2719805"/>
            </a:xfrm>
            <a:custGeom>
              <a:avLst/>
              <a:gdLst/>
              <a:ahLst/>
              <a:cxnLst/>
              <a:rect l="l" t="t" r="r" b="b"/>
              <a:pathLst>
                <a:path w="647570" h="2719805">
                  <a:moveTo>
                    <a:pt x="0" y="0"/>
                  </a:moveTo>
                  <a:lnTo>
                    <a:pt x="647570" y="0"/>
                  </a:lnTo>
                  <a:lnTo>
                    <a:pt x="647570" y="2719805"/>
                  </a:lnTo>
                  <a:lnTo>
                    <a:pt x="0" y="2719805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7570" cy="2757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1668" y="4660929"/>
            <a:ext cx="5032389" cy="4893998"/>
          </a:xfrm>
          <a:custGeom>
            <a:avLst/>
            <a:gdLst/>
            <a:ahLst/>
            <a:cxnLst/>
            <a:rect l="l" t="t" r="r" b="b"/>
            <a:pathLst>
              <a:path w="5032389" h="4893998">
                <a:moveTo>
                  <a:pt x="0" y="0"/>
                </a:moveTo>
                <a:lnTo>
                  <a:pt x="5032389" y="0"/>
                </a:lnTo>
                <a:lnTo>
                  <a:pt x="5032389" y="4893998"/>
                </a:lnTo>
                <a:lnTo>
                  <a:pt x="0" y="489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875619" y="-108005"/>
            <a:ext cx="5744117" cy="3008481"/>
          </a:xfrm>
          <a:custGeom>
            <a:avLst/>
            <a:gdLst/>
            <a:ahLst/>
            <a:cxnLst/>
            <a:rect l="l" t="t" r="r" b="b"/>
            <a:pathLst>
              <a:path w="5744117" h="3008481">
                <a:moveTo>
                  <a:pt x="0" y="0"/>
                </a:moveTo>
                <a:lnTo>
                  <a:pt x="5744117" y="0"/>
                </a:lnTo>
                <a:lnTo>
                  <a:pt x="5744117" y="3008481"/>
                </a:lnTo>
                <a:lnTo>
                  <a:pt x="0" y="3008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2967427" y="-1100614"/>
            <a:ext cx="4747888" cy="4747888"/>
          </a:xfrm>
          <a:custGeom>
            <a:avLst/>
            <a:gdLst/>
            <a:ahLst/>
            <a:cxnLst/>
            <a:rect l="l" t="t" r="r" b="b"/>
            <a:pathLst>
              <a:path w="4747888" h="4747888">
                <a:moveTo>
                  <a:pt x="0" y="0"/>
                </a:moveTo>
                <a:lnTo>
                  <a:pt x="4747887" y="0"/>
                </a:lnTo>
                <a:lnTo>
                  <a:pt x="4747887" y="4747888"/>
                </a:lnTo>
                <a:lnTo>
                  <a:pt x="0" y="4747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079596" y="5461089"/>
            <a:ext cx="1336162" cy="1646839"/>
          </a:xfrm>
          <a:custGeom>
            <a:avLst/>
            <a:gdLst/>
            <a:ahLst/>
            <a:cxnLst/>
            <a:rect l="l" t="t" r="r" b="b"/>
            <a:pathLst>
              <a:path w="1336162" h="1646839">
                <a:moveTo>
                  <a:pt x="0" y="0"/>
                </a:moveTo>
                <a:lnTo>
                  <a:pt x="1336162" y="0"/>
                </a:lnTo>
                <a:lnTo>
                  <a:pt x="1336162" y="1646839"/>
                </a:lnTo>
                <a:lnTo>
                  <a:pt x="0" y="1646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8227782" y="4120477"/>
            <a:ext cx="1330344" cy="1080905"/>
          </a:xfrm>
          <a:custGeom>
            <a:avLst/>
            <a:gdLst/>
            <a:ahLst/>
            <a:cxnLst/>
            <a:rect l="l" t="t" r="r" b="b"/>
            <a:pathLst>
              <a:path w="1330344" h="1080905">
                <a:moveTo>
                  <a:pt x="0" y="0"/>
                </a:moveTo>
                <a:lnTo>
                  <a:pt x="1330344" y="0"/>
                </a:lnTo>
                <a:lnTo>
                  <a:pt x="1330344" y="1080904"/>
                </a:lnTo>
                <a:lnTo>
                  <a:pt x="0" y="1080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4244432" y="5345548"/>
            <a:ext cx="2193876" cy="2193876"/>
          </a:xfrm>
          <a:custGeom>
            <a:avLst/>
            <a:gdLst/>
            <a:ahLst/>
            <a:cxnLst/>
            <a:rect l="l" t="t" r="r" b="b"/>
            <a:pathLst>
              <a:path w="2193876" h="2193876">
                <a:moveTo>
                  <a:pt x="0" y="0"/>
                </a:moveTo>
                <a:lnTo>
                  <a:pt x="2193877" y="0"/>
                </a:lnTo>
                <a:lnTo>
                  <a:pt x="2193877" y="2193877"/>
                </a:lnTo>
                <a:lnTo>
                  <a:pt x="0" y="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9912728" y="4157898"/>
            <a:ext cx="1006061" cy="1006061"/>
          </a:xfrm>
          <a:custGeom>
            <a:avLst/>
            <a:gdLst/>
            <a:ahLst/>
            <a:cxnLst/>
            <a:rect l="l" t="t" r="r" b="b"/>
            <a:pathLst>
              <a:path w="1006061" h="1006061">
                <a:moveTo>
                  <a:pt x="0" y="0"/>
                </a:moveTo>
                <a:lnTo>
                  <a:pt x="1006061" y="0"/>
                </a:lnTo>
                <a:lnTo>
                  <a:pt x="1006061" y="1006061"/>
                </a:lnTo>
                <a:lnTo>
                  <a:pt x="0" y="10060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4838340" y="4195320"/>
            <a:ext cx="1006061" cy="1006061"/>
          </a:xfrm>
          <a:custGeom>
            <a:avLst/>
            <a:gdLst/>
            <a:ahLst/>
            <a:cxnLst/>
            <a:rect l="l" t="t" r="r" b="b"/>
            <a:pathLst>
              <a:path w="1006061" h="1006061">
                <a:moveTo>
                  <a:pt x="0" y="0"/>
                </a:moveTo>
                <a:lnTo>
                  <a:pt x="1006061" y="0"/>
                </a:lnTo>
                <a:lnTo>
                  <a:pt x="1006061" y="1006061"/>
                </a:lnTo>
                <a:lnTo>
                  <a:pt x="0" y="10060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4744701" y="3129655"/>
            <a:ext cx="1193340" cy="3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8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meses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77017" y="3129655"/>
            <a:ext cx="3341321" cy="3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2014-2025(11 años aprox)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1159" y="361414"/>
            <a:ext cx="5220503" cy="182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Comparación con competidores cercanos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97725" y="4500890"/>
            <a:ext cx="3805749" cy="3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Plataforma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97725" y="3129655"/>
            <a:ext cx="3805749" cy="3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Tiempo de Desarrollo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20606" y="6124470"/>
            <a:ext cx="1982868" cy="3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Desarrolladora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83962" y="7492297"/>
            <a:ext cx="2878698" cy="31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Tiempo de respuesta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32890" y="7492297"/>
            <a:ext cx="1982868" cy="31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 segundos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44432" y="7492297"/>
            <a:ext cx="1982868" cy="31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segundo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901169" y="8469562"/>
            <a:ext cx="3326613" cy="31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0"/>
              </a:lnSpc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Internet para funcionar?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11366" y="8480500"/>
            <a:ext cx="293520" cy="299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404"/>
              </a:lnSpc>
            </a:pPr>
            <a:r>
              <a:rPr lang="en-US" sz="186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021334" y="8326616"/>
            <a:ext cx="2429065" cy="607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4"/>
              </a:lnSpc>
            </a:pPr>
            <a:r>
              <a:rPr lang="en-US" sz="186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 ciertas funcionalidades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21364" y="-923084"/>
            <a:ext cx="440430" cy="11587175"/>
            <a:chOff x="0" y="0"/>
            <a:chExt cx="65211" cy="17156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211" cy="1715631"/>
            </a:xfrm>
            <a:custGeom>
              <a:avLst/>
              <a:gdLst/>
              <a:ahLst/>
              <a:cxnLst/>
              <a:rect l="l" t="t" r="r" b="b"/>
              <a:pathLst>
                <a:path w="65211" h="1715631">
                  <a:moveTo>
                    <a:pt x="32606" y="0"/>
                  </a:moveTo>
                  <a:lnTo>
                    <a:pt x="32606" y="0"/>
                  </a:lnTo>
                  <a:cubicBezTo>
                    <a:pt x="50613" y="0"/>
                    <a:pt x="65211" y="14598"/>
                    <a:pt x="65211" y="32606"/>
                  </a:cubicBezTo>
                  <a:lnTo>
                    <a:pt x="65211" y="1683026"/>
                  </a:lnTo>
                  <a:cubicBezTo>
                    <a:pt x="65211" y="1701033"/>
                    <a:pt x="50613" y="1715631"/>
                    <a:pt x="32606" y="1715631"/>
                  </a:cubicBezTo>
                  <a:lnTo>
                    <a:pt x="32606" y="1715631"/>
                  </a:lnTo>
                  <a:cubicBezTo>
                    <a:pt x="14598" y="1715631"/>
                    <a:pt x="0" y="1701033"/>
                    <a:pt x="0" y="1683026"/>
                  </a:cubicBezTo>
                  <a:lnTo>
                    <a:pt x="0" y="32606"/>
                  </a:lnTo>
                  <a:cubicBezTo>
                    <a:pt x="0" y="14598"/>
                    <a:pt x="14598" y="0"/>
                    <a:pt x="32606" y="0"/>
                  </a:cubicBezTo>
                  <a:close/>
                </a:path>
              </a:pathLst>
            </a:custGeom>
            <a:solidFill>
              <a:srgbClr val="1C6CD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5211" cy="1753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421857">
            <a:off x="1344267" y="4625517"/>
            <a:ext cx="2135995" cy="8971217"/>
            <a:chOff x="0" y="0"/>
            <a:chExt cx="647570" cy="2719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7570" cy="2719805"/>
            </a:xfrm>
            <a:custGeom>
              <a:avLst/>
              <a:gdLst/>
              <a:ahLst/>
              <a:cxnLst/>
              <a:rect l="l" t="t" r="r" b="b"/>
              <a:pathLst>
                <a:path w="647570" h="2719805">
                  <a:moveTo>
                    <a:pt x="0" y="0"/>
                  </a:moveTo>
                  <a:lnTo>
                    <a:pt x="647570" y="0"/>
                  </a:lnTo>
                  <a:lnTo>
                    <a:pt x="647570" y="2719805"/>
                  </a:lnTo>
                  <a:lnTo>
                    <a:pt x="0" y="2719805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7570" cy="2757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16811" y="1184353"/>
            <a:ext cx="3830480" cy="2006214"/>
          </a:xfrm>
          <a:custGeom>
            <a:avLst/>
            <a:gdLst/>
            <a:ahLst/>
            <a:cxnLst/>
            <a:rect l="l" t="t" r="r" b="b"/>
            <a:pathLst>
              <a:path w="3830480" h="2006214">
                <a:moveTo>
                  <a:pt x="0" y="0"/>
                </a:moveTo>
                <a:lnTo>
                  <a:pt x="3830480" y="0"/>
                </a:lnTo>
                <a:lnTo>
                  <a:pt x="3830480" y="2006214"/>
                </a:lnTo>
                <a:lnTo>
                  <a:pt x="0" y="200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965838" y="3190567"/>
            <a:ext cx="3521737" cy="6713134"/>
            <a:chOff x="0" y="0"/>
            <a:chExt cx="8624570" cy="16440150"/>
          </a:xfrm>
        </p:grpSpPr>
        <p:sp>
          <p:nvSpPr>
            <p:cNvPr id="10" name="Freeform 10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3"/>
              <a:stretch>
                <a:fillRect t="-4224" b="-422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71182" y="3190567"/>
            <a:ext cx="3521737" cy="6713134"/>
            <a:chOff x="0" y="0"/>
            <a:chExt cx="8624570" cy="16440150"/>
          </a:xfrm>
        </p:grpSpPr>
        <p:sp>
          <p:nvSpPr>
            <p:cNvPr id="13" name="Freeform 13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4"/>
              <a:stretch>
                <a:fillRect t="-4224" b="-422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Freeform 15"/>
          <p:cNvSpPr/>
          <p:nvPr/>
        </p:nvSpPr>
        <p:spPr>
          <a:xfrm>
            <a:off x="8525066" y="1184353"/>
            <a:ext cx="2127963" cy="2127963"/>
          </a:xfrm>
          <a:custGeom>
            <a:avLst/>
            <a:gdLst/>
            <a:ahLst/>
            <a:cxnLst/>
            <a:rect l="l" t="t" r="r" b="b"/>
            <a:pathLst>
              <a:path w="2127963" h="2127963">
                <a:moveTo>
                  <a:pt x="0" y="0"/>
                </a:moveTo>
                <a:lnTo>
                  <a:pt x="2127963" y="0"/>
                </a:lnTo>
                <a:lnTo>
                  <a:pt x="2127963" y="2127963"/>
                </a:lnTo>
                <a:lnTo>
                  <a:pt x="0" y="2127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6" name="Group 16"/>
          <p:cNvGrpSpPr/>
          <p:nvPr/>
        </p:nvGrpSpPr>
        <p:grpSpPr>
          <a:xfrm>
            <a:off x="12716301" y="-1183505"/>
            <a:ext cx="440430" cy="11587175"/>
            <a:chOff x="0" y="0"/>
            <a:chExt cx="65211" cy="17156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5211" cy="1715631"/>
            </a:xfrm>
            <a:custGeom>
              <a:avLst/>
              <a:gdLst/>
              <a:ahLst/>
              <a:cxnLst/>
              <a:rect l="l" t="t" r="r" b="b"/>
              <a:pathLst>
                <a:path w="65211" h="1715631">
                  <a:moveTo>
                    <a:pt x="32606" y="0"/>
                  </a:moveTo>
                  <a:lnTo>
                    <a:pt x="32606" y="0"/>
                  </a:lnTo>
                  <a:cubicBezTo>
                    <a:pt x="50613" y="0"/>
                    <a:pt x="65211" y="14598"/>
                    <a:pt x="65211" y="32606"/>
                  </a:cubicBezTo>
                  <a:lnTo>
                    <a:pt x="65211" y="1683026"/>
                  </a:lnTo>
                  <a:cubicBezTo>
                    <a:pt x="65211" y="1701033"/>
                    <a:pt x="50613" y="1715631"/>
                    <a:pt x="32606" y="1715631"/>
                  </a:cubicBezTo>
                  <a:lnTo>
                    <a:pt x="32606" y="1715631"/>
                  </a:lnTo>
                  <a:cubicBezTo>
                    <a:pt x="14598" y="1715631"/>
                    <a:pt x="0" y="1701033"/>
                    <a:pt x="0" y="1683026"/>
                  </a:cubicBezTo>
                  <a:lnTo>
                    <a:pt x="0" y="32606"/>
                  </a:lnTo>
                  <a:cubicBezTo>
                    <a:pt x="0" y="14598"/>
                    <a:pt x="14598" y="0"/>
                    <a:pt x="32606" y="0"/>
                  </a:cubicBezTo>
                  <a:close/>
                </a:path>
              </a:pathLst>
            </a:custGeom>
            <a:solidFill>
              <a:srgbClr val="1C6CD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5211" cy="1753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8657139" y="-9470200"/>
            <a:ext cx="1313338" cy="19684461"/>
            <a:chOff x="0" y="0"/>
            <a:chExt cx="194457" cy="291453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4457" cy="2914539"/>
            </a:xfrm>
            <a:custGeom>
              <a:avLst/>
              <a:gdLst/>
              <a:ahLst/>
              <a:cxnLst/>
              <a:rect l="l" t="t" r="r" b="b"/>
              <a:pathLst>
                <a:path w="194457" h="2914539">
                  <a:moveTo>
                    <a:pt x="97228" y="0"/>
                  </a:moveTo>
                  <a:lnTo>
                    <a:pt x="97228" y="0"/>
                  </a:lnTo>
                  <a:cubicBezTo>
                    <a:pt x="123015" y="0"/>
                    <a:pt x="147745" y="10244"/>
                    <a:pt x="165979" y="28478"/>
                  </a:cubicBezTo>
                  <a:cubicBezTo>
                    <a:pt x="184213" y="46711"/>
                    <a:pt x="194457" y="71442"/>
                    <a:pt x="194457" y="97228"/>
                  </a:cubicBezTo>
                  <a:lnTo>
                    <a:pt x="194457" y="2817311"/>
                  </a:lnTo>
                  <a:cubicBezTo>
                    <a:pt x="194457" y="2871009"/>
                    <a:pt x="150926" y="2914539"/>
                    <a:pt x="97228" y="2914539"/>
                  </a:cubicBezTo>
                  <a:lnTo>
                    <a:pt x="97228" y="2914539"/>
                  </a:lnTo>
                  <a:cubicBezTo>
                    <a:pt x="43531" y="2914539"/>
                    <a:pt x="0" y="2871009"/>
                    <a:pt x="0" y="2817311"/>
                  </a:cubicBezTo>
                  <a:lnTo>
                    <a:pt x="0" y="97228"/>
                  </a:lnTo>
                  <a:cubicBezTo>
                    <a:pt x="0" y="43531"/>
                    <a:pt x="43531" y="0"/>
                    <a:pt x="97228" y="0"/>
                  </a:cubicBezTo>
                  <a:close/>
                </a:path>
              </a:pathLst>
            </a:custGeom>
            <a:solidFill>
              <a:srgbClr val="1C6CD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94457" cy="29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503175" y="170990"/>
            <a:ext cx="11621267" cy="125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60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Comparación de detección de billetes</a:t>
            </a:r>
          </a:p>
          <a:p>
            <a:pPr marL="0" lvl="0" indent="0" algn="l">
              <a:lnSpc>
                <a:spcPts val="4960"/>
              </a:lnSpc>
              <a:spcBef>
                <a:spcPct val="0"/>
              </a:spcBef>
            </a:pPr>
            <a:endParaRPr lang="en-US" sz="4099" b="1">
              <a:solidFill>
                <a:srgbClr val="FFFFFF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grpSp>
        <p:nvGrpSpPr>
          <p:cNvPr id="23" name="Group 23"/>
          <p:cNvGrpSpPr/>
          <p:nvPr/>
        </p:nvGrpSpPr>
        <p:grpSpPr>
          <a:xfrm rot="-7545212">
            <a:off x="16135042" y="4231208"/>
            <a:ext cx="2135995" cy="8971217"/>
            <a:chOff x="0" y="0"/>
            <a:chExt cx="647570" cy="27198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47570" cy="2719805"/>
            </a:xfrm>
            <a:custGeom>
              <a:avLst/>
              <a:gdLst/>
              <a:ahLst/>
              <a:cxnLst/>
              <a:rect l="l" t="t" r="r" b="b"/>
              <a:pathLst>
                <a:path w="647570" h="2719805">
                  <a:moveTo>
                    <a:pt x="0" y="0"/>
                  </a:moveTo>
                  <a:lnTo>
                    <a:pt x="647570" y="0"/>
                  </a:lnTo>
                  <a:lnTo>
                    <a:pt x="647570" y="2719805"/>
                  </a:lnTo>
                  <a:lnTo>
                    <a:pt x="0" y="2719805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647570" cy="2757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4129374" y="3190567"/>
            <a:ext cx="3521737" cy="6713134"/>
            <a:chOff x="0" y="0"/>
            <a:chExt cx="8624570" cy="16440150"/>
          </a:xfrm>
        </p:grpSpPr>
        <p:sp>
          <p:nvSpPr>
            <p:cNvPr id="27" name="Freeform 27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6"/>
              <a:stretch>
                <a:fillRect t="-4224" b="-422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9" name="Freeform 29"/>
          <p:cNvSpPr/>
          <p:nvPr/>
        </p:nvSpPr>
        <p:spPr>
          <a:xfrm>
            <a:off x="14086666" y="546620"/>
            <a:ext cx="3403429" cy="3403429"/>
          </a:xfrm>
          <a:custGeom>
            <a:avLst/>
            <a:gdLst/>
            <a:ahLst/>
            <a:cxnLst/>
            <a:rect l="l" t="t" r="r" b="b"/>
            <a:pathLst>
              <a:path w="3403429" h="3403429">
                <a:moveTo>
                  <a:pt x="0" y="0"/>
                </a:moveTo>
                <a:lnTo>
                  <a:pt x="3403429" y="0"/>
                </a:lnTo>
                <a:lnTo>
                  <a:pt x="3403429" y="3403429"/>
                </a:lnTo>
                <a:lnTo>
                  <a:pt x="0" y="34034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TextBox 30"/>
          <p:cNvSpPr txBox="1"/>
          <p:nvPr/>
        </p:nvSpPr>
        <p:spPr>
          <a:xfrm>
            <a:off x="9108002" y="4983461"/>
            <a:ext cx="71996" cy="3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59783" y="-900769"/>
            <a:ext cx="440430" cy="11587175"/>
            <a:chOff x="0" y="0"/>
            <a:chExt cx="65211" cy="17156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211" cy="1715631"/>
            </a:xfrm>
            <a:custGeom>
              <a:avLst/>
              <a:gdLst/>
              <a:ahLst/>
              <a:cxnLst/>
              <a:rect l="l" t="t" r="r" b="b"/>
              <a:pathLst>
                <a:path w="65211" h="1715631">
                  <a:moveTo>
                    <a:pt x="32606" y="0"/>
                  </a:moveTo>
                  <a:lnTo>
                    <a:pt x="32606" y="0"/>
                  </a:lnTo>
                  <a:cubicBezTo>
                    <a:pt x="50613" y="0"/>
                    <a:pt x="65211" y="14598"/>
                    <a:pt x="65211" y="32606"/>
                  </a:cubicBezTo>
                  <a:lnTo>
                    <a:pt x="65211" y="1683026"/>
                  </a:lnTo>
                  <a:cubicBezTo>
                    <a:pt x="65211" y="1701033"/>
                    <a:pt x="50613" y="1715631"/>
                    <a:pt x="32606" y="1715631"/>
                  </a:cubicBezTo>
                  <a:lnTo>
                    <a:pt x="32606" y="1715631"/>
                  </a:lnTo>
                  <a:cubicBezTo>
                    <a:pt x="14598" y="1715631"/>
                    <a:pt x="0" y="1701033"/>
                    <a:pt x="0" y="1683026"/>
                  </a:cubicBezTo>
                  <a:lnTo>
                    <a:pt x="0" y="32606"/>
                  </a:lnTo>
                  <a:cubicBezTo>
                    <a:pt x="0" y="14598"/>
                    <a:pt x="14598" y="0"/>
                    <a:pt x="32606" y="0"/>
                  </a:cubicBezTo>
                  <a:close/>
                </a:path>
              </a:pathLst>
            </a:custGeom>
            <a:solidFill>
              <a:srgbClr val="1C6CD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5211" cy="1753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421857">
            <a:off x="1344267" y="4625517"/>
            <a:ext cx="2135995" cy="8971217"/>
            <a:chOff x="0" y="0"/>
            <a:chExt cx="647570" cy="2719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7570" cy="2719805"/>
            </a:xfrm>
            <a:custGeom>
              <a:avLst/>
              <a:gdLst/>
              <a:ahLst/>
              <a:cxnLst/>
              <a:rect l="l" t="t" r="r" b="b"/>
              <a:pathLst>
                <a:path w="647570" h="2719805">
                  <a:moveTo>
                    <a:pt x="0" y="0"/>
                  </a:moveTo>
                  <a:lnTo>
                    <a:pt x="647570" y="0"/>
                  </a:lnTo>
                  <a:lnTo>
                    <a:pt x="647570" y="2719805"/>
                  </a:lnTo>
                  <a:lnTo>
                    <a:pt x="0" y="2719805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7570" cy="2757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083274" y="1184353"/>
            <a:ext cx="3830480" cy="2006214"/>
          </a:xfrm>
          <a:custGeom>
            <a:avLst/>
            <a:gdLst/>
            <a:ahLst/>
            <a:cxnLst/>
            <a:rect l="l" t="t" r="r" b="b"/>
            <a:pathLst>
              <a:path w="3830480" h="2006214">
                <a:moveTo>
                  <a:pt x="0" y="0"/>
                </a:moveTo>
                <a:lnTo>
                  <a:pt x="3830480" y="0"/>
                </a:lnTo>
                <a:lnTo>
                  <a:pt x="3830480" y="2006214"/>
                </a:lnTo>
                <a:lnTo>
                  <a:pt x="0" y="200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22406" y="3190567"/>
            <a:ext cx="3521737" cy="6713134"/>
            <a:chOff x="0" y="0"/>
            <a:chExt cx="8624570" cy="16440150"/>
          </a:xfrm>
        </p:grpSpPr>
        <p:sp>
          <p:nvSpPr>
            <p:cNvPr id="10" name="Freeform 10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3"/>
              <a:stretch>
                <a:fillRect t="-4224" b="-422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8657139" y="-9470200"/>
            <a:ext cx="1313338" cy="19684461"/>
            <a:chOff x="0" y="0"/>
            <a:chExt cx="194457" cy="29145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457" cy="2914539"/>
            </a:xfrm>
            <a:custGeom>
              <a:avLst/>
              <a:gdLst/>
              <a:ahLst/>
              <a:cxnLst/>
              <a:rect l="l" t="t" r="r" b="b"/>
              <a:pathLst>
                <a:path w="194457" h="2914539">
                  <a:moveTo>
                    <a:pt x="97228" y="0"/>
                  </a:moveTo>
                  <a:lnTo>
                    <a:pt x="97228" y="0"/>
                  </a:lnTo>
                  <a:cubicBezTo>
                    <a:pt x="123015" y="0"/>
                    <a:pt x="147745" y="10244"/>
                    <a:pt x="165979" y="28478"/>
                  </a:cubicBezTo>
                  <a:cubicBezTo>
                    <a:pt x="184213" y="46711"/>
                    <a:pt x="194457" y="71442"/>
                    <a:pt x="194457" y="97228"/>
                  </a:cubicBezTo>
                  <a:lnTo>
                    <a:pt x="194457" y="2817311"/>
                  </a:lnTo>
                  <a:cubicBezTo>
                    <a:pt x="194457" y="2871009"/>
                    <a:pt x="150926" y="2914539"/>
                    <a:pt x="97228" y="2914539"/>
                  </a:cubicBezTo>
                  <a:lnTo>
                    <a:pt x="97228" y="2914539"/>
                  </a:lnTo>
                  <a:cubicBezTo>
                    <a:pt x="43531" y="2914539"/>
                    <a:pt x="0" y="2871009"/>
                    <a:pt x="0" y="2817311"/>
                  </a:cubicBezTo>
                  <a:lnTo>
                    <a:pt x="0" y="97228"/>
                  </a:lnTo>
                  <a:cubicBezTo>
                    <a:pt x="0" y="43531"/>
                    <a:pt x="43531" y="0"/>
                    <a:pt x="97228" y="0"/>
                  </a:cubicBezTo>
                  <a:close/>
                </a:path>
              </a:pathLst>
            </a:custGeom>
            <a:solidFill>
              <a:srgbClr val="1C6CD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4457" cy="29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503175" y="122797"/>
            <a:ext cx="11621267" cy="62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60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Comparación de Detección de objetos</a:t>
            </a:r>
          </a:p>
        </p:txBody>
      </p:sp>
      <p:grpSp>
        <p:nvGrpSpPr>
          <p:cNvPr id="16" name="Group 16"/>
          <p:cNvGrpSpPr/>
          <p:nvPr/>
        </p:nvGrpSpPr>
        <p:grpSpPr>
          <a:xfrm rot="-7545212">
            <a:off x="16135042" y="4231208"/>
            <a:ext cx="2135995" cy="8971217"/>
            <a:chOff x="0" y="0"/>
            <a:chExt cx="647570" cy="27198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7570" cy="2719805"/>
            </a:xfrm>
            <a:custGeom>
              <a:avLst/>
              <a:gdLst/>
              <a:ahLst/>
              <a:cxnLst/>
              <a:rect l="l" t="t" r="r" b="b"/>
              <a:pathLst>
                <a:path w="647570" h="2719805">
                  <a:moveTo>
                    <a:pt x="0" y="0"/>
                  </a:moveTo>
                  <a:lnTo>
                    <a:pt x="647570" y="0"/>
                  </a:lnTo>
                  <a:lnTo>
                    <a:pt x="647570" y="2719805"/>
                  </a:lnTo>
                  <a:lnTo>
                    <a:pt x="0" y="2719805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47570" cy="2757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325797" y="3190567"/>
            <a:ext cx="3521737" cy="6713134"/>
            <a:chOff x="0" y="0"/>
            <a:chExt cx="8624570" cy="16440150"/>
          </a:xfrm>
        </p:grpSpPr>
        <p:sp>
          <p:nvSpPr>
            <p:cNvPr id="20" name="Freeform 20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4"/>
              <a:stretch>
                <a:fillRect t="-4224" b="-422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84951" y="485745"/>
            <a:ext cx="3403429" cy="3403429"/>
          </a:xfrm>
          <a:custGeom>
            <a:avLst/>
            <a:gdLst/>
            <a:ahLst/>
            <a:cxnLst/>
            <a:rect l="l" t="t" r="r" b="b"/>
            <a:pathLst>
              <a:path w="3403429" h="3403429">
                <a:moveTo>
                  <a:pt x="0" y="0"/>
                </a:moveTo>
                <a:lnTo>
                  <a:pt x="3403430" y="0"/>
                </a:lnTo>
                <a:lnTo>
                  <a:pt x="3403430" y="3403429"/>
                </a:lnTo>
                <a:lnTo>
                  <a:pt x="0" y="340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4715204" y="3190567"/>
            <a:ext cx="3521737" cy="6713134"/>
            <a:chOff x="0" y="0"/>
            <a:chExt cx="8624570" cy="16440150"/>
          </a:xfrm>
        </p:grpSpPr>
        <p:sp>
          <p:nvSpPr>
            <p:cNvPr id="24" name="Freeform 24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6"/>
              <a:stretch>
                <a:fillRect t="-4224" b="-422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108002" y="4983461"/>
            <a:ext cx="71996" cy="3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59783" y="-900769"/>
            <a:ext cx="440430" cy="11587175"/>
            <a:chOff x="0" y="0"/>
            <a:chExt cx="65211" cy="17156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211" cy="1715631"/>
            </a:xfrm>
            <a:custGeom>
              <a:avLst/>
              <a:gdLst/>
              <a:ahLst/>
              <a:cxnLst/>
              <a:rect l="l" t="t" r="r" b="b"/>
              <a:pathLst>
                <a:path w="65211" h="1715631">
                  <a:moveTo>
                    <a:pt x="32606" y="0"/>
                  </a:moveTo>
                  <a:lnTo>
                    <a:pt x="32606" y="0"/>
                  </a:lnTo>
                  <a:cubicBezTo>
                    <a:pt x="50613" y="0"/>
                    <a:pt x="65211" y="14598"/>
                    <a:pt x="65211" y="32606"/>
                  </a:cubicBezTo>
                  <a:lnTo>
                    <a:pt x="65211" y="1683026"/>
                  </a:lnTo>
                  <a:cubicBezTo>
                    <a:pt x="65211" y="1701033"/>
                    <a:pt x="50613" y="1715631"/>
                    <a:pt x="32606" y="1715631"/>
                  </a:cubicBezTo>
                  <a:lnTo>
                    <a:pt x="32606" y="1715631"/>
                  </a:lnTo>
                  <a:cubicBezTo>
                    <a:pt x="14598" y="1715631"/>
                    <a:pt x="0" y="1701033"/>
                    <a:pt x="0" y="1683026"/>
                  </a:cubicBezTo>
                  <a:lnTo>
                    <a:pt x="0" y="32606"/>
                  </a:lnTo>
                  <a:cubicBezTo>
                    <a:pt x="0" y="14598"/>
                    <a:pt x="14598" y="0"/>
                    <a:pt x="32606" y="0"/>
                  </a:cubicBezTo>
                  <a:close/>
                </a:path>
              </a:pathLst>
            </a:custGeom>
            <a:solidFill>
              <a:srgbClr val="1C6CD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5211" cy="1753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421857">
            <a:off x="1344267" y="4625517"/>
            <a:ext cx="2135995" cy="8971217"/>
            <a:chOff x="0" y="0"/>
            <a:chExt cx="647570" cy="27198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7570" cy="2719805"/>
            </a:xfrm>
            <a:custGeom>
              <a:avLst/>
              <a:gdLst/>
              <a:ahLst/>
              <a:cxnLst/>
              <a:rect l="l" t="t" r="r" b="b"/>
              <a:pathLst>
                <a:path w="647570" h="2719805">
                  <a:moveTo>
                    <a:pt x="0" y="0"/>
                  </a:moveTo>
                  <a:lnTo>
                    <a:pt x="647570" y="0"/>
                  </a:lnTo>
                  <a:lnTo>
                    <a:pt x="647570" y="2719805"/>
                  </a:lnTo>
                  <a:lnTo>
                    <a:pt x="0" y="2719805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7570" cy="2757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083274" y="1184353"/>
            <a:ext cx="3830480" cy="2006214"/>
          </a:xfrm>
          <a:custGeom>
            <a:avLst/>
            <a:gdLst/>
            <a:ahLst/>
            <a:cxnLst/>
            <a:rect l="l" t="t" r="r" b="b"/>
            <a:pathLst>
              <a:path w="3830480" h="2006214">
                <a:moveTo>
                  <a:pt x="0" y="0"/>
                </a:moveTo>
                <a:lnTo>
                  <a:pt x="3830480" y="0"/>
                </a:lnTo>
                <a:lnTo>
                  <a:pt x="3830480" y="2006214"/>
                </a:lnTo>
                <a:lnTo>
                  <a:pt x="0" y="200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237645" y="3190567"/>
            <a:ext cx="3521737" cy="6713134"/>
            <a:chOff x="0" y="0"/>
            <a:chExt cx="8624570" cy="16440150"/>
          </a:xfrm>
        </p:grpSpPr>
        <p:sp>
          <p:nvSpPr>
            <p:cNvPr id="10" name="Freeform 10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3"/>
              <a:stretch>
                <a:fillRect t="-4224" b="-422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8657139" y="-9470200"/>
            <a:ext cx="1313338" cy="19684461"/>
            <a:chOff x="0" y="0"/>
            <a:chExt cx="194457" cy="29145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457" cy="2914539"/>
            </a:xfrm>
            <a:custGeom>
              <a:avLst/>
              <a:gdLst/>
              <a:ahLst/>
              <a:cxnLst/>
              <a:rect l="l" t="t" r="r" b="b"/>
              <a:pathLst>
                <a:path w="194457" h="2914539">
                  <a:moveTo>
                    <a:pt x="97228" y="0"/>
                  </a:moveTo>
                  <a:lnTo>
                    <a:pt x="97228" y="0"/>
                  </a:lnTo>
                  <a:cubicBezTo>
                    <a:pt x="123015" y="0"/>
                    <a:pt x="147745" y="10244"/>
                    <a:pt x="165979" y="28478"/>
                  </a:cubicBezTo>
                  <a:cubicBezTo>
                    <a:pt x="184213" y="46711"/>
                    <a:pt x="194457" y="71442"/>
                    <a:pt x="194457" y="97228"/>
                  </a:cubicBezTo>
                  <a:lnTo>
                    <a:pt x="194457" y="2817311"/>
                  </a:lnTo>
                  <a:cubicBezTo>
                    <a:pt x="194457" y="2871009"/>
                    <a:pt x="150926" y="2914539"/>
                    <a:pt x="97228" y="2914539"/>
                  </a:cubicBezTo>
                  <a:lnTo>
                    <a:pt x="97228" y="2914539"/>
                  </a:lnTo>
                  <a:cubicBezTo>
                    <a:pt x="43531" y="2914539"/>
                    <a:pt x="0" y="2871009"/>
                    <a:pt x="0" y="2817311"/>
                  </a:cubicBezTo>
                  <a:lnTo>
                    <a:pt x="0" y="97228"/>
                  </a:lnTo>
                  <a:cubicBezTo>
                    <a:pt x="0" y="43531"/>
                    <a:pt x="43531" y="0"/>
                    <a:pt x="97228" y="0"/>
                  </a:cubicBezTo>
                  <a:close/>
                </a:path>
              </a:pathLst>
            </a:custGeom>
            <a:solidFill>
              <a:srgbClr val="1C6CD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4457" cy="29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66449" y="174042"/>
            <a:ext cx="11621267" cy="62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60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Comparación de Lectura</a:t>
            </a:r>
          </a:p>
        </p:txBody>
      </p:sp>
      <p:grpSp>
        <p:nvGrpSpPr>
          <p:cNvPr id="16" name="Group 16"/>
          <p:cNvGrpSpPr/>
          <p:nvPr/>
        </p:nvGrpSpPr>
        <p:grpSpPr>
          <a:xfrm rot="-7545212">
            <a:off x="16135042" y="4231208"/>
            <a:ext cx="2135995" cy="8971217"/>
            <a:chOff x="0" y="0"/>
            <a:chExt cx="647570" cy="27198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7570" cy="2719805"/>
            </a:xfrm>
            <a:custGeom>
              <a:avLst/>
              <a:gdLst/>
              <a:ahLst/>
              <a:cxnLst/>
              <a:rect l="l" t="t" r="r" b="b"/>
              <a:pathLst>
                <a:path w="647570" h="2719805">
                  <a:moveTo>
                    <a:pt x="0" y="0"/>
                  </a:moveTo>
                  <a:lnTo>
                    <a:pt x="647570" y="0"/>
                  </a:lnTo>
                  <a:lnTo>
                    <a:pt x="647570" y="2719805"/>
                  </a:lnTo>
                  <a:lnTo>
                    <a:pt x="0" y="2719805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47570" cy="2757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325797" y="3190567"/>
            <a:ext cx="3521737" cy="6713134"/>
            <a:chOff x="0" y="0"/>
            <a:chExt cx="8624570" cy="16440150"/>
          </a:xfrm>
        </p:grpSpPr>
        <p:sp>
          <p:nvSpPr>
            <p:cNvPr id="20" name="Freeform 20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4"/>
              <a:stretch>
                <a:fillRect t="-4224" b="-422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84951" y="485745"/>
            <a:ext cx="3403429" cy="3403429"/>
          </a:xfrm>
          <a:custGeom>
            <a:avLst/>
            <a:gdLst/>
            <a:ahLst/>
            <a:cxnLst/>
            <a:rect l="l" t="t" r="r" b="b"/>
            <a:pathLst>
              <a:path w="3403429" h="3403429">
                <a:moveTo>
                  <a:pt x="0" y="0"/>
                </a:moveTo>
                <a:lnTo>
                  <a:pt x="3403430" y="0"/>
                </a:lnTo>
                <a:lnTo>
                  <a:pt x="3403430" y="3403429"/>
                </a:lnTo>
                <a:lnTo>
                  <a:pt x="0" y="340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TextBox 23"/>
          <p:cNvSpPr txBox="1"/>
          <p:nvPr/>
        </p:nvSpPr>
        <p:spPr>
          <a:xfrm>
            <a:off x="9108002" y="4983461"/>
            <a:ext cx="71996" cy="3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421857">
            <a:off x="14025460" y="-4965233"/>
            <a:ext cx="2695336" cy="11987866"/>
            <a:chOff x="0" y="0"/>
            <a:chExt cx="817145" cy="3634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145" cy="3634363"/>
            </a:xfrm>
            <a:custGeom>
              <a:avLst/>
              <a:gdLst/>
              <a:ahLst/>
              <a:cxnLst/>
              <a:rect l="l" t="t" r="r" b="b"/>
              <a:pathLst>
                <a:path w="817145" h="3634363">
                  <a:moveTo>
                    <a:pt x="0" y="0"/>
                  </a:moveTo>
                  <a:lnTo>
                    <a:pt x="817145" y="0"/>
                  </a:lnTo>
                  <a:lnTo>
                    <a:pt x="817145" y="3634363"/>
                  </a:lnTo>
                  <a:lnTo>
                    <a:pt x="0" y="3634363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7145" cy="3672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1824" y="2114638"/>
            <a:ext cx="2625545" cy="2609135"/>
          </a:xfrm>
          <a:custGeom>
            <a:avLst/>
            <a:gdLst/>
            <a:ahLst/>
            <a:cxnLst/>
            <a:rect l="l" t="t" r="r" b="b"/>
            <a:pathLst>
              <a:path w="2625545" h="2609135">
                <a:moveTo>
                  <a:pt x="0" y="0"/>
                </a:moveTo>
                <a:lnTo>
                  <a:pt x="2625545" y="0"/>
                </a:lnTo>
                <a:lnTo>
                  <a:pt x="2625545" y="2609135"/>
                </a:lnTo>
                <a:lnTo>
                  <a:pt x="0" y="2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28700" y="6555826"/>
            <a:ext cx="2271793" cy="2724789"/>
          </a:xfrm>
          <a:custGeom>
            <a:avLst/>
            <a:gdLst/>
            <a:ahLst/>
            <a:cxnLst/>
            <a:rect l="l" t="t" r="r" b="b"/>
            <a:pathLst>
              <a:path w="2271793" h="2724789">
                <a:moveTo>
                  <a:pt x="0" y="0"/>
                </a:moveTo>
                <a:lnTo>
                  <a:pt x="2271793" y="0"/>
                </a:lnTo>
                <a:lnTo>
                  <a:pt x="2271793" y="2724789"/>
                </a:lnTo>
                <a:lnTo>
                  <a:pt x="0" y="2724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5510796" y="2114638"/>
            <a:ext cx="3755943" cy="2609135"/>
          </a:xfrm>
          <a:custGeom>
            <a:avLst/>
            <a:gdLst/>
            <a:ahLst/>
            <a:cxnLst/>
            <a:rect l="l" t="t" r="r" b="b"/>
            <a:pathLst>
              <a:path w="3755943" h="2609135">
                <a:moveTo>
                  <a:pt x="0" y="0"/>
                </a:moveTo>
                <a:lnTo>
                  <a:pt x="3755944" y="0"/>
                </a:lnTo>
                <a:lnTo>
                  <a:pt x="3755944" y="2609135"/>
                </a:lnTo>
                <a:lnTo>
                  <a:pt x="0" y="2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31" r="-323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129142" y="6213051"/>
            <a:ext cx="2519251" cy="3045249"/>
          </a:xfrm>
          <a:custGeom>
            <a:avLst/>
            <a:gdLst/>
            <a:ahLst/>
            <a:cxnLst/>
            <a:rect l="l" t="t" r="r" b="b"/>
            <a:pathLst>
              <a:path w="2519251" h="3045249">
                <a:moveTo>
                  <a:pt x="0" y="0"/>
                </a:moveTo>
                <a:lnTo>
                  <a:pt x="2519252" y="0"/>
                </a:lnTo>
                <a:lnTo>
                  <a:pt x="2519252" y="3045249"/>
                </a:lnTo>
                <a:lnTo>
                  <a:pt x="0" y="30452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1301712" y="4132635"/>
            <a:ext cx="4702173" cy="3603040"/>
          </a:xfrm>
          <a:custGeom>
            <a:avLst/>
            <a:gdLst/>
            <a:ahLst/>
            <a:cxnLst/>
            <a:rect l="l" t="t" r="r" b="b"/>
            <a:pathLst>
              <a:path w="4702173" h="3603040">
                <a:moveTo>
                  <a:pt x="0" y="0"/>
                </a:moveTo>
                <a:lnTo>
                  <a:pt x="4702173" y="0"/>
                </a:lnTo>
                <a:lnTo>
                  <a:pt x="4702173" y="3603041"/>
                </a:lnTo>
                <a:lnTo>
                  <a:pt x="0" y="36030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28077" y="5050286"/>
            <a:ext cx="4073038" cy="6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Personas con discapacidad visual total o parcial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815" y="140597"/>
            <a:ext cx="11097897" cy="177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2138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</a:t>
            </a:r>
            <a:r>
              <a:rPr lang="en-US" sz="3999" b="1" u="none" strike="noStrike">
                <a:solidFill>
                  <a:srgbClr val="002138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odelo de Negocio -</a:t>
            </a:r>
          </a:p>
          <a:p>
            <a:pPr marL="0" lvl="0" indent="0" algn="l">
              <a:lnSpc>
                <a:spcPts val="4477"/>
              </a:lnSpc>
              <a:spcBef>
                <a:spcPct val="0"/>
              </a:spcBef>
            </a:pPr>
            <a:r>
              <a:rPr lang="en-US" sz="3700" b="1" u="none" strike="noStrike">
                <a:solidFill>
                  <a:srgbClr val="002138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Segmentos de Clientes</a:t>
            </a:r>
          </a:p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endParaRPr lang="en-US" sz="3700" b="1" u="none" strike="noStrike">
              <a:solidFill>
                <a:srgbClr val="002138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7300" y="9299665"/>
            <a:ext cx="4073038" cy="6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Centros de rehabilitación visual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17529" y="5050286"/>
            <a:ext cx="4742478" cy="6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Fundaciones y asociaciones de apoyo a la discapacidad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52249" y="9277350"/>
            <a:ext cx="4552804" cy="6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Instituciones educacionales de educación diferencial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16280" y="7754726"/>
            <a:ext cx="4073038" cy="6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Familias y cuidadores</a:t>
            </a:r>
          </a:p>
          <a:p>
            <a:pPr marL="0" lvl="0" indent="0" algn="ctr">
              <a:lnSpc>
                <a:spcPts val="2486"/>
              </a:lnSpc>
            </a:pPr>
            <a:endParaRPr lang="en-US" sz="22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7300" y="2752705"/>
            <a:ext cx="4285908" cy="2857272"/>
          </a:xfrm>
          <a:custGeom>
            <a:avLst/>
            <a:gdLst/>
            <a:ahLst/>
            <a:cxnLst/>
            <a:rect l="l" t="t" r="r" b="b"/>
            <a:pathLst>
              <a:path w="4285908" h="2857272">
                <a:moveTo>
                  <a:pt x="0" y="0"/>
                </a:moveTo>
                <a:lnTo>
                  <a:pt x="4285908" y="0"/>
                </a:lnTo>
                <a:lnTo>
                  <a:pt x="4285908" y="2857272"/>
                </a:lnTo>
                <a:lnTo>
                  <a:pt x="0" y="285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5137254" y="2763004"/>
            <a:ext cx="4270459" cy="2846973"/>
          </a:xfrm>
          <a:custGeom>
            <a:avLst/>
            <a:gdLst/>
            <a:ahLst/>
            <a:cxnLst/>
            <a:rect l="l" t="t" r="r" b="b"/>
            <a:pathLst>
              <a:path w="4270459" h="2846973">
                <a:moveTo>
                  <a:pt x="0" y="0"/>
                </a:moveTo>
                <a:lnTo>
                  <a:pt x="4270460" y="0"/>
                </a:lnTo>
                <a:lnTo>
                  <a:pt x="4270460" y="2846973"/>
                </a:lnTo>
                <a:lnTo>
                  <a:pt x="0" y="2846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340696" y="6725449"/>
            <a:ext cx="3799277" cy="2532851"/>
          </a:xfrm>
          <a:custGeom>
            <a:avLst/>
            <a:gdLst/>
            <a:ahLst/>
            <a:cxnLst/>
            <a:rect l="l" t="t" r="r" b="b"/>
            <a:pathLst>
              <a:path w="3799277" h="2532851">
                <a:moveTo>
                  <a:pt x="0" y="0"/>
                </a:moveTo>
                <a:lnTo>
                  <a:pt x="3799277" y="0"/>
                </a:lnTo>
                <a:lnTo>
                  <a:pt x="3799277" y="2532851"/>
                </a:lnTo>
                <a:lnTo>
                  <a:pt x="0" y="2532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flipH="1">
            <a:off x="5971258" y="6684859"/>
            <a:ext cx="4144102" cy="2762735"/>
          </a:xfrm>
          <a:custGeom>
            <a:avLst/>
            <a:gdLst/>
            <a:ahLst/>
            <a:cxnLst/>
            <a:rect l="l" t="t" r="r" b="b"/>
            <a:pathLst>
              <a:path w="4144102" h="2762735">
                <a:moveTo>
                  <a:pt x="4144102" y="0"/>
                </a:moveTo>
                <a:lnTo>
                  <a:pt x="0" y="0"/>
                </a:lnTo>
                <a:lnTo>
                  <a:pt x="0" y="2762734"/>
                </a:lnTo>
                <a:lnTo>
                  <a:pt x="4144102" y="2762734"/>
                </a:lnTo>
                <a:lnTo>
                  <a:pt x="414410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flipH="1">
            <a:off x="10972610" y="1933239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8743569" y="0"/>
                </a:moveTo>
                <a:lnTo>
                  <a:pt x="0" y="0"/>
                </a:lnTo>
                <a:lnTo>
                  <a:pt x="0" y="5825403"/>
                </a:lnTo>
                <a:lnTo>
                  <a:pt x="8743569" y="5825403"/>
                </a:lnTo>
                <a:lnTo>
                  <a:pt x="874356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 rot="7421857">
            <a:off x="14025460" y="-4965233"/>
            <a:ext cx="2695336" cy="11987866"/>
            <a:chOff x="0" y="0"/>
            <a:chExt cx="817145" cy="36343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7145" cy="3634363"/>
            </a:xfrm>
            <a:custGeom>
              <a:avLst/>
              <a:gdLst/>
              <a:ahLst/>
              <a:cxnLst/>
              <a:rect l="l" t="t" r="r" b="b"/>
              <a:pathLst>
                <a:path w="817145" h="3634363">
                  <a:moveTo>
                    <a:pt x="0" y="0"/>
                  </a:moveTo>
                  <a:lnTo>
                    <a:pt x="817145" y="0"/>
                  </a:lnTo>
                  <a:lnTo>
                    <a:pt x="817145" y="3634363"/>
                  </a:lnTo>
                  <a:lnTo>
                    <a:pt x="0" y="3634363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7145" cy="3672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3815" y="5629027"/>
            <a:ext cx="4073038" cy="314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Detecta 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815" y="140597"/>
            <a:ext cx="11097897" cy="177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2138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</a:t>
            </a:r>
            <a:r>
              <a:rPr lang="en-US" sz="3999" b="1" u="none" strike="noStrike">
                <a:solidFill>
                  <a:srgbClr val="002138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odelo de Negocio -</a:t>
            </a:r>
          </a:p>
          <a:p>
            <a:pPr marL="0" lvl="0" indent="0" algn="l">
              <a:lnSpc>
                <a:spcPts val="4477"/>
              </a:lnSpc>
              <a:spcBef>
                <a:spcPct val="0"/>
              </a:spcBef>
            </a:pPr>
            <a:r>
              <a:rPr lang="en-US" sz="3700" b="1" u="none" strike="noStrike">
                <a:solidFill>
                  <a:srgbClr val="002138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Propuesta de Valor</a:t>
            </a:r>
          </a:p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endParaRPr lang="en-US" sz="3700" b="1" u="none" strike="noStrike">
              <a:solidFill>
                <a:srgbClr val="002138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7300" y="9299665"/>
            <a:ext cx="4073038" cy="314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Reconoce billetes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17529" y="5629027"/>
            <a:ext cx="4742478" cy="314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Lee textos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52249" y="9277350"/>
            <a:ext cx="4552804" cy="314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Entrega información por voz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16280" y="7754726"/>
            <a:ext cx="4073038" cy="6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Todo esto incluso sin Internet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6512" y="1610024"/>
            <a:ext cx="9309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9"/>
              </a:lnSpc>
              <a:spcBef>
                <a:spcPct val="0"/>
              </a:spcBef>
            </a:pPr>
            <a:r>
              <a:rPr lang="en-US" sz="1899" spc="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Ofr</a:t>
            </a:r>
            <a:r>
              <a:rPr lang="en-US" sz="1899" u="none" strike="noStrike" spc="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ecemos autonomía y seguridad mediante una app accesible que: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421857">
            <a:off x="14025460" y="-4965233"/>
            <a:ext cx="2695336" cy="11987866"/>
            <a:chOff x="0" y="0"/>
            <a:chExt cx="817145" cy="3634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145" cy="3634363"/>
            </a:xfrm>
            <a:custGeom>
              <a:avLst/>
              <a:gdLst/>
              <a:ahLst/>
              <a:cxnLst/>
              <a:rect l="l" t="t" r="r" b="b"/>
              <a:pathLst>
                <a:path w="817145" h="3634363">
                  <a:moveTo>
                    <a:pt x="0" y="0"/>
                  </a:moveTo>
                  <a:lnTo>
                    <a:pt x="817145" y="0"/>
                  </a:lnTo>
                  <a:lnTo>
                    <a:pt x="817145" y="3634363"/>
                  </a:lnTo>
                  <a:lnTo>
                    <a:pt x="0" y="3634363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7145" cy="3672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00558" y="2060362"/>
            <a:ext cx="4266523" cy="4266523"/>
          </a:xfrm>
          <a:custGeom>
            <a:avLst/>
            <a:gdLst/>
            <a:ahLst/>
            <a:cxnLst/>
            <a:rect l="l" t="t" r="r" b="b"/>
            <a:pathLst>
              <a:path w="4266523" h="4266523">
                <a:moveTo>
                  <a:pt x="0" y="0"/>
                </a:moveTo>
                <a:lnTo>
                  <a:pt x="4266523" y="0"/>
                </a:lnTo>
                <a:lnTo>
                  <a:pt x="4266523" y="4266523"/>
                </a:lnTo>
                <a:lnTo>
                  <a:pt x="0" y="4266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7026625" y="3035056"/>
            <a:ext cx="2878428" cy="2317134"/>
          </a:xfrm>
          <a:custGeom>
            <a:avLst/>
            <a:gdLst/>
            <a:ahLst/>
            <a:cxnLst/>
            <a:rect l="l" t="t" r="r" b="b"/>
            <a:pathLst>
              <a:path w="2878428" h="2317134">
                <a:moveTo>
                  <a:pt x="0" y="0"/>
                </a:moveTo>
                <a:lnTo>
                  <a:pt x="2878427" y="0"/>
                </a:lnTo>
                <a:lnTo>
                  <a:pt x="2878427" y="2317135"/>
                </a:lnTo>
                <a:lnTo>
                  <a:pt x="0" y="231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270070" y="6572733"/>
            <a:ext cx="2391538" cy="2409610"/>
          </a:xfrm>
          <a:custGeom>
            <a:avLst/>
            <a:gdLst/>
            <a:ahLst/>
            <a:cxnLst/>
            <a:rect l="l" t="t" r="r" b="b"/>
            <a:pathLst>
              <a:path w="2391538" h="2409610">
                <a:moveTo>
                  <a:pt x="0" y="0"/>
                </a:moveTo>
                <a:lnTo>
                  <a:pt x="2391537" y="0"/>
                </a:lnTo>
                <a:lnTo>
                  <a:pt x="2391537" y="2409610"/>
                </a:lnTo>
                <a:lnTo>
                  <a:pt x="0" y="240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582647" y="6791613"/>
            <a:ext cx="3702345" cy="2466687"/>
          </a:xfrm>
          <a:custGeom>
            <a:avLst/>
            <a:gdLst/>
            <a:ahLst/>
            <a:cxnLst/>
            <a:rect l="l" t="t" r="r" b="b"/>
            <a:pathLst>
              <a:path w="3702345" h="2466687">
                <a:moveTo>
                  <a:pt x="0" y="0"/>
                </a:moveTo>
                <a:lnTo>
                  <a:pt x="3702345" y="0"/>
                </a:lnTo>
                <a:lnTo>
                  <a:pt x="3702345" y="2466687"/>
                </a:lnTo>
                <a:lnTo>
                  <a:pt x="0" y="2466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2265467" y="5282775"/>
            <a:ext cx="2774664" cy="2368869"/>
          </a:xfrm>
          <a:custGeom>
            <a:avLst/>
            <a:gdLst/>
            <a:ahLst/>
            <a:cxnLst/>
            <a:rect l="l" t="t" r="r" b="b"/>
            <a:pathLst>
              <a:path w="2774664" h="2368869">
                <a:moveTo>
                  <a:pt x="0" y="0"/>
                </a:moveTo>
                <a:lnTo>
                  <a:pt x="2774664" y="0"/>
                </a:lnTo>
                <a:lnTo>
                  <a:pt x="2774664" y="2368869"/>
                </a:lnTo>
                <a:lnTo>
                  <a:pt x="0" y="23688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397300" y="5629027"/>
            <a:ext cx="4073038" cy="943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Roboflow / Ultralytics (entrenamiento de modelos)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815" y="140597"/>
            <a:ext cx="11097897" cy="177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sz="3999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odelo de Negocio -</a:t>
            </a:r>
          </a:p>
          <a:p>
            <a:pPr marL="0" lvl="0" indent="0" algn="l">
              <a:lnSpc>
                <a:spcPts val="4477"/>
              </a:lnSpc>
              <a:spcBef>
                <a:spcPct val="0"/>
              </a:spcBef>
            </a:pPr>
            <a:r>
              <a:rPr lang="en-US" sz="3700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Socios Clave</a:t>
            </a:r>
          </a:p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endParaRPr lang="en-US" sz="3700" b="1" u="none" strike="noStrike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7300" y="9299665"/>
            <a:ext cx="4073038" cy="6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Fundaciones de discapacidad visual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4600" y="5629027"/>
            <a:ext cx="4742478" cy="6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Universidades y centros de investigación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89437" y="9188091"/>
            <a:ext cx="4552804" cy="6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Organizaciones de accesibilidad tecnológica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16280" y="7754726"/>
            <a:ext cx="4073038" cy="943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Municipalidades / instituciones públicas de inclusión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421857">
            <a:off x="14025460" y="-4965233"/>
            <a:ext cx="2695336" cy="11987866"/>
            <a:chOff x="0" y="0"/>
            <a:chExt cx="817145" cy="3634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145" cy="3634363"/>
            </a:xfrm>
            <a:custGeom>
              <a:avLst/>
              <a:gdLst/>
              <a:ahLst/>
              <a:cxnLst/>
              <a:rect l="l" t="t" r="r" b="b"/>
              <a:pathLst>
                <a:path w="817145" h="3634363">
                  <a:moveTo>
                    <a:pt x="0" y="0"/>
                  </a:moveTo>
                  <a:lnTo>
                    <a:pt x="817145" y="0"/>
                  </a:lnTo>
                  <a:lnTo>
                    <a:pt x="817145" y="3634363"/>
                  </a:lnTo>
                  <a:lnTo>
                    <a:pt x="0" y="3634363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7145" cy="3672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1080" y="3475193"/>
            <a:ext cx="2178560" cy="2178560"/>
          </a:xfrm>
          <a:custGeom>
            <a:avLst/>
            <a:gdLst/>
            <a:ahLst/>
            <a:cxnLst/>
            <a:rect l="l" t="t" r="r" b="b"/>
            <a:pathLst>
              <a:path w="2178560" h="2178560">
                <a:moveTo>
                  <a:pt x="0" y="0"/>
                </a:moveTo>
                <a:lnTo>
                  <a:pt x="2178560" y="0"/>
                </a:lnTo>
                <a:lnTo>
                  <a:pt x="2178560" y="2178560"/>
                </a:lnTo>
                <a:lnTo>
                  <a:pt x="0" y="217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381150" y="5856632"/>
            <a:ext cx="1838421" cy="2255040"/>
          </a:xfrm>
          <a:custGeom>
            <a:avLst/>
            <a:gdLst/>
            <a:ahLst/>
            <a:cxnLst/>
            <a:rect l="l" t="t" r="r" b="b"/>
            <a:pathLst>
              <a:path w="1838421" h="2255040">
                <a:moveTo>
                  <a:pt x="0" y="0"/>
                </a:moveTo>
                <a:lnTo>
                  <a:pt x="1838421" y="0"/>
                </a:lnTo>
                <a:lnTo>
                  <a:pt x="1838421" y="2255040"/>
                </a:lnTo>
                <a:lnTo>
                  <a:pt x="0" y="2255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30" r="-1133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89700" y="7707724"/>
            <a:ext cx="2421321" cy="2421321"/>
          </a:xfrm>
          <a:custGeom>
            <a:avLst/>
            <a:gdLst/>
            <a:ahLst/>
            <a:cxnLst/>
            <a:rect l="l" t="t" r="r" b="b"/>
            <a:pathLst>
              <a:path w="2421321" h="2421321">
                <a:moveTo>
                  <a:pt x="0" y="0"/>
                </a:moveTo>
                <a:lnTo>
                  <a:pt x="2421321" y="0"/>
                </a:lnTo>
                <a:lnTo>
                  <a:pt x="2421321" y="2421320"/>
                </a:lnTo>
                <a:lnTo>
                  <a:pt x="0" y="2421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8348768" y="4564473"/>
            <a:ext cx="8434392" cy="4756208"/>
          </a:xfrm>
          <a:custGeom>
            <a:avLst/>
            <a:gdLst/>
            <a:ahLst/>
            <a:cxnLst/>
            <a:rect l="l" t="t" r="r" b="b"/>
            <a:pathLst>
              <a:path w="8434392" h="4756208">
                <a:moveTo>
                  <a:pt x="0" y="0"/>
                </a:moveTo>
                <a:lnTo>
                  <a:pt x="8434392" y="0"/>
                </a:lnTo>
                <a:lnTo>
                  <a:pt x="8434392" y="4756208"/>
                </a:lnTo>
                <a:lnTo>
                  <a:pt x="0" y="4756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074" b="-907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549600" y="2063950"/>
            <a:ext cx="7631064" cy="5084196"/>
          </a:xfrm>
          <a:custGeom>
            <a:avLst/>
            <a:gdLst/>
            <a:ahLst/>
            <a:cxnLst/>
            <a:rect l="l" t="t" r="r" b="b"/>
            <a:pathLst>
              <a:path w="7631064" h="5084196">
                <a:moveTo>
                  <a:pt x="0" y="0"/>
                </a:moveTo>
                <a:lnTo>
                  <a:pt x="7631064" y="0"/>
                </a:lnTo>
                <a:lnTo>
                  <a:pt x="7631064" y="5084196"/>
                </a:lnTo>
                <a:lnTo>
                  <a:pt x="0" y="508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8039590" y="5856632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4092552" y="2591846"/>
            <a:ext cx="4073038" cy="35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5"/>
              </a:lnSpc>
            </a:pPr>
            <a:r>
              <a:rPr lang="en-US" sz="2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3815" y="140597"/>
            <a:ext cx="11097897" cy="177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2138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</a:t>
            </a:r>
            <a:r>
              <a:rPr lang="en-US" sz="3999" b="1" u="none" strike="noStrike">
                <a:solidFill>
                  <a:srgbClr val="002138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odelo de Negocio -</a:t>
            </a:r>
          </a:p>
          <a:p>
            <a:pPr marL="0" lvl="0" indent="0" algn="l">
              <a:lnSpc>
                <a:spcPts val="4477"/>
              </a:lnSpc>
              <a:spcBef>
                <a:spcPct val="0"/>
              </a:spcBef>
            </a:pPr>
            <a:r>
              <a:rPr lang="en-US" sz="3700" b="1" u="none" strike="noStrike">
                <a:solidFill>
                  <a:srgbClr val="002138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Fuentes de Ingresos</a:t>
            </a:r>
          </a:p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endParaRPr lang="en-US" sz="3700" b="1" u="none" strike="noStrike">
              <a:solidFill>
                <a:srgbClr val="002138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335386" y="2591846"/>
            <a:ext cx="4742478" cy="35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5"/>
              </a:lnSpc>
            </a:pPr>
            <a:r>
              <a:rPr lang="en-US" sz="2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3815" y="1476136"/>
            <a:ext cx="9309839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9"/>
              </a:lnSpc>
              <a:spcBef>
                <a:spcPct val="0"/>
              </a:spcBef>
            </a:pPr>
            <a:r>
              <a:rPr lang="en-US" sz="1899" spc="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Proponemos tres modalidades de ingreso que permiten llegar tanto a usuarios individuales como a organizaciones: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92552" y="4249566"/>
            <a:ext cx="4073038" cy="314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Gratis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92552" y="6679023"/>
            <a:ext cx="4073038" cy="6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$7.000</a:t>
            </a:r>
          </a:p>
          <a:p>
            <a:pPr marL="0" lvl="0" indent="0" algn="ctr">
              <a:lnSpc>
                <a:spcPts val="2486"/>
              </a:lnSpc>
            </a:pPr>
            <a:endParaRPr lang="en-US" sz="22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92552" y="8613255"/>
            <a:ext cx="4073038" cy="6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6"/>
              </a:lnSpc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convenir</a:t>
            </a:r>
          </a:p>
          <a:p>
            <a:pPr marL="0" lvl="0" indent="0" algn="ctr">
              <a:lnSpc>
                <a:spcPts val="2486"/>
              </a:lnSpc>
            </a:pPr>
            <a:endParaRPr lang="en-US" sz="22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04153" y="2104422"/>
          <a:ext cx="6750027" cy="7880673"/>
        </p:xfrm>
        <a:graphic>
          <a:graphicData uri="http://schemas.openxmlformats.org/drawingml/2006/table">
            <a:tbl>
              <a:tblPr/>
              <a:tblGrid>
                <a:gridCol w="1401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8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2977"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 b="1" spc="303">
                          <a:solidFill>
                            <a:srgbClr val="1C6CD8"/>
                          </a:solidFill>
                          <a:latin typeface="Montserrat Ultra-Bold"/>
                          <a:ea typeface="Montserrat Ultra-Bold"/>
                          <a:cs typeface="Montserrat Ultra-Bold"/>
                          <a:sym typeface="Montserrat Ultra-Bold"/>
                        </a:rPr>
                        <a:t>01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Problemática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753"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 b="1" spc="303">
                          <a:solidFill>
                            <a:srgbClr val="1C6CD8"/>
                          </a:solidFill>
                          <a:latin typeface="Montserrat Ultra-Bold"/>
                          <a:ea typeface="Montserrat Ultra-Bold"/>
                          <a:cs typeface="Montserrat Ultra-Bold"/>
                          <a:sym typeface="Montserrat Ultra-Bold"/>
                        </a:rPr>
                        <a:t>02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Objetivos 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753"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 b="1" spc="303">
                          <a:solidFill>
                            <a:srgbClr val="1C6CD8"/>
                          </a:solidFill>
                          <a:latin typeface="Montserrat Ultra-Bold"/>
                          <a:ea typeface="Montserrat Ultra-Bold"/>
                          <a:cs typeface="Montserrat Ultra-Bold"/>
                          <a:sym typeface="Montserrat Ultra-Bold"/>
                        </a:rPr>
                        <a:t>03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Propuesta 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753"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 b="1" spc="303">
                          <a:solidFill>
                            <a:srgbClr val="1C6CD8"/>
                          </a:solidFill>
                          <a:latin typeface="Montserrat Ultra-Bold"/>
                          <a:ea typeface="Montserrat Ultra-Bold"/>
                          <a:cs typeface="Montserrat Ultra-Bold"/>
                          <a:sym typeface="Montserrat Ultra-Bold"/>
                        </a:rPr>
                        <a:t>04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Arquitectura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753"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 b="1" spc="303">
                          <a:solidFill>
                            <a:srgbClr val="1C6CD8"/>
                          </a:solidFill>
                          <a:latin typeface="Montserrat Ultra-Bold"/>
                          <a:ea typeface="Montserrat Ultra-Bold"/>
                          <a:cs typeface="Montserrat Ultra-Bold"/>
                          <a:sym typeface="Montserrat Ultra-Bold"/>
                        </a:rPr>
                        <a:t>05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Metodología 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7753"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 b="1" spc="303">
                          <a:solidFill>
                            <a:srgbClr val="1C6CD8"/>
                          </a:solidFill>
                          <a:latin typeface="Montserrat Ultra-Bold"/>
                          <a:ea typeface="Montserrat Ultra-Bold"/>
                          <a:cs typeface="Montserrat Ultra-Bold"/>
                          <a:sym typeface="Montserrat Ultra-Bold"/>
                        </a:rPr>
                        <a:t>06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Comparación con el Mercado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2977"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 b="1" spc="303">
                          <a:solidFill>
                            <a:srgbClr val="1C6CD8"/>
                          </a:solidFill>
                          <a:latin typeface="Montserrat Ultra-Bold"/>
                          <a:ea typeface="Montserrat Ultra-Bold"/>
                          <a:cs typeface="Montserrat Ultra-Bold"/>
                          <a:sym typeface="Montserrat Ultra-Bold"/>
                        </a:rPr>
                        <a:t>07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Modelo de Negocio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72977"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 b="1" spc="303">
                          <a:solidFill>
                            <a:srgbClr val="1C6CD8"/>
                          </a:solidFill>
                          <a:latin typeface="Montserrat Ultra-Bold"/>
                          <a:ea typeface="Montserrat Ultra-Bold"/>
                          <a:cs typeface="Montserrat Ultra-Bold"/>
                          <a:sym typeface="Montserrat Ultra-Bold"/>
                        </a:rPr>
                        <a:t>08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Problemas durante el desarrollo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977">
                <a:tc>
                  <a:txBody>
                    <a:bodyPr/>
                    <a:lstStyle/>
                    <a:p>
                      <a:pPr algn="r">
                        <a:lnSpc>
                          <a:spcPts val="4200"/>
                        </a:lnSpc>
                        <a:defRPr/>
                      </a:pPr>
                      <a:r>
                        <a:rPr lang="en-US" sz="3000" b="1" spc="303">
                          <a:solidFill>
                            <a:srgbClr val="1C6CD8"/>
                          </a:solidFill>
                          <a:latin typeface="Montserrat Ultra-Bold"/>
                          <a:ea typeface="Montserrat Ultra-Bold"/>
                          <a:cs typeface="Montserrat Ultra-Bold"/>
                          <a:sym typeface="Montserrat Ultra-Bold"/>
                        </a:rPr>
                        <a:t>09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Conclusiones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33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 rot="7421857">
            <a:off x="-681290" y="-2840222"/>
            <a:ext cx="3493249" cy="14426596"/>
            <a:chOff x="0" y="0"/>
            <a:chExt cx="1059049" cy="43737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9049" cy="4373713"/>
            </a:xfrm>
            <a:custGeom>
              <a:avLst/>
              <a:gdLst/>
              <a:ahLst/>
              <a:cxnLst/>
              <a:rect l="l" t="t" r="r" b="b"/>
              <a:pathLst>
                <a:path w="1059049" h="4373713">
                  <a:moveTo>
                    <a:pt x="0" y="0"/>
                  </a:moveTo>
                  <a:lnTo>
                    <a:pt x="1059049" y="0"/>
                  </a:lnTo>
                  <a:lnTo>
                    <a:pt x="1059049" y="4373713"/>
                  </a:lnTo>
                  <a:lnTo>
                    <a:pt x="0" y="4373713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9049" cy="4411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774538"/>
            <a:ext cx="7555931" cy="7442592"/>
          </a:xfrm>
          <a:custGeom>
            <a:avLst/>
            <a:gdLst/>
            <a:ahLst/>
            <a:cxnLst/>
            <a:rect l="l" t="t" r="r" b="b"/>
            <a:pathLst>
              <a:path w="7555931" h="7442592">
                <a:moveTo>
                  <a:pt x="0" y="0"/>
                </a:moveTo>
                <a:lnTo>
                  <a:pt x="7555931" y="0"/>
                </a:lnTo>
                <a:lnTo>
                  <a:pt x="7555931" y="7442591"/>
                </a:lnTo>
                <a:lnTo>
                  <a:pt x="0" y="7442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04153" y="1240503"/>
            <a:ext cx="6750028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1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1C6CD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Contenidos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8486" y="4576111"/>
            <a:ext cx="3710011" cy="3615772"/>
            <a:chOff x="0" y="0"/>
            <a:chExt cx="625488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0" y="0"/>
                  </a:moveTo>
                  <a:lnTo>
                    <a:pt x="625488" y="0"/>
                  </a:lnTo>
                  <a:lnTo>
                    <a:pt x="625488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1C6C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625488" cy="714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endParaRPr lang="en-US" sz="24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Fa</a:t>
              </a:r>
              <a:r>
                <a:rPr lang="en-US" sz="2400" b="1" u="none" strike="noStrike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lta de </a:t>
              </a:r>
              <a:r>
                <a:rPr lang="en-US" sz="2400" b="1" u="none" strike="noStrike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comunicación</a:t>
              </a:r>
              <a:r>
                <a:rPr lang="en-US" sz="2400" b="1" u="none" strike="noStrike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entre </a:t>
              </a:r>
              <a:r>
                <a:rPr lang="en-US" sz="2400" b="1" u="none" strike="noStrike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los</a:t>
              </a:r>
              <a:r>
                <a:rPr lang="en-US" sz="2400" b="1" u="none" strike="noStrike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400" b="1" u="none" strike="noStrike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integrantes</a:t>
              </a:r>
              <a:r>
                <a:rPr lang="en-US" sz="2400" b="1" u="none" strike="noStrike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del </a:t>
              </a:r>
              <a:r>
                <a:rPr lang="en-US" sz="2400" b="1" u="none" strike="noStrike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equipo</a:t>
              </a:r>
              <a:endParaRPr lang="en-US" sz="2400" b="1" u="none" strike="noStrike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26421" y="4576111"/>
            <a:ext cx="3639527" cy="3615772"/>
            <a:chOff x="0" y="0"/>
            <a:chExt cx="613605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3605" cy="609600"/>
            </a:xfrm>
            <a:custGeom>
              <a:avLst/>
              <a:gdLst/>
              <a:ahLst/>
              <a:cxnLst/>
              <a:rect l="l" t="t" r="r" b="b"/>
              <a:pathLst>
                <a:path w="613605" h="609600">
                  <a:moveTo>
                    <a:pt x="0" y="0"/>
                  </a:moveTo>
                  <a:lnTo>
                    <a:pt x="613605" y="0"/>
                  </a:lnTo>
                  <a:lnTo>
                    <a:pt x="613605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1C6C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613605" cy="714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</a:t>
              </a:r>
              <a:r>
                <a:rPr lang="en-US" sz="2400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onfusiones y retrasos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7421857">
            <a:off x="14817336" y="-3287243"/>
            <a:ext cx="2036180" cy="9168235"/>
            <a:chOff x="0" y="0"/>
            <a:chExt cx="617309" cy="27795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7309" cy="2779535"/>
            </a:xfrm>
            <a:custGeom>
              <a:avLst/>
              <a:gdLst/>
              <a:ahLst/>
              <a:cxnLst/>
              <a:rect l="l" t="t" r="r" b="b"/>
              <a:pathLst>
                <a:path w="617309" h="2779535">
                  <a:moveTo>
                    <a:pt x="0" y="0"/>
                  </a:moveTo>
                  <a:lnTo>
                    <a:pt x="617309" y="0"/>
                  </a:lnTo>
                  <a:lnTo>
                    <a:pt x="617309" y="2779535"/>
                  </a:lnTo>
                  <a:lnTo>
                    <a:pt x="0" y="2779535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17309" cy="2817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08815" y="4576111"/>
            <a:ext cx="3639527" cy="3615772"/>
            <a:chOff x="0" y="0"/>
            <a:chExt cx="613605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3605" cy="609600"/>
            </a:xfrm>
            <a:custGeom>
              <a:avLst/>
              <a:gdLst/>
              <a:ahLst/>
              <a:cxnLst/>
              <a:rect l="l" t="t" r="r" b="b"/>
              <a:pathLst>
                <a:path w="613605" h="609600">
                  <a:moveTo>
                    <a:pt x="0" y="0"/>
                  </a:moveTo>
                  <a:lnTo>
                    <a:pt x="613605" y="0"/>
                  </a:lnTo>
                  <a:lnTo>
                    <a:pt x="613605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1C6C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13605" cy="714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</a:t>
              </a:r>
              <a:r>
                <a:rPr lang="en-US" sz="2400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euniones breves y canal centralizado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-10800000">
            <a:off x="6307679" y="6207317"/>
            <a:ext cx="518691" cy="353358"/>
          </a:xfrm>
          <a:custGeom>
            <a:avLst/>
            <a:gdLst/>
            <a:ahLst/>
            <a:cxnLst/>
            <a:rect l="l" t="t" r="r" b="b"/>
            <a:pathLst>
              <a:path w="518691" h="353358">
                <a:moveTo>
                  <a:pt x="0" y="0"/>
                </a:moveTo>
                <a:lnTo>
                  <a:pt x="518692" y="0"/>
                </a:lnTo>
                <a:lnTo>
                  <a:pt x="518692" y="353359"/>
                </a:lnTo>
                <a:lnTo>
                  <a:pt x="0" y="353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-10800000">
            <a:off x="11456699" y="6207317"/>
            <a:ext cx="518691" cy="353358"/>
          </a:xfrm>
          <a:custGeom>
            <a:avLst/>
            <a:gdLst/>
            <a:ahLst/>
            <a:cxnLst/>
            <a:rect l="l" t="t" r="r" b="b"/>
            <a:pathLst>
              <a:path w="518691" h="353358">
                <a:moveTo>
                  <a:pt x="0" y="0"/>
                </a:moveTo>
                <a:lnTo>
                  <a:pt x="518691" y="0"/>
                </a:lnTo>
                <a:lnTo>
                  <a:pt x="518691" y="353359"/>
                </a:lnTo>
                <a:lnTo>
                  <a:pt x="0" y="353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766367" y="1766891"/>
            <a:ext cx="10942448" cy="6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Principales problematicas del equipo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575183" y="0"/>
            <a:ext cx="3712817" cy="3808017"/>
          </a:xfrm>
          <a:custGeom>
            <a:avLst/>
            <a:gdLst/>
            <a:ahLst/>
            <a:cxnLst/>
            <a:rect l="l" t="t" r="r" b="b"/>
            <a:pathLst>
              <a:path w="3712817" h="3808017">
                <a:moveTo>
                  <a:pt x="0" y="0"/>
                </a:moveTo>
                <a:lnTo>
                  <a:pt x="3712817" y="0"/>
                </a:lnTo>
                <a:lnTo>
                  <a:pt x="3712817" y="3808017"/>
                </a:lnTo>
                <a:lnTo>
                  <a:pt x="0" y="3808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13840249" y="4582442"/>
            <a:ext cx="1511002" cy="46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i="1" u="sng" dirty="0" err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Solución</a:t>
            </a:r>
            <a:endParaRPr lang="en-US" sz="2400" b="1" i="1" u="sng" dirty="0">
              <a:solidFill>
                <a:srgbClr val="FFFFFF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71342" y="4582442"/>
            <a:ext cx="1687058" cy="470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i="1" u="sng" dirty="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Impacto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36749" y="4582442"/>
            <a:ext cx="2168651" cy="46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i="1" u="sng" dirty="0" err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Problema</a:t>
            </a:r>
            <a:endParaRPr lang="en-US" sz="2400" b="1" i="1" u="sng" dirty="0">
              <a:solidFill>
                <a:srgbClr val="FFFFFF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8486" y="4576111"/>
            <a:ext cx="3710011" cy="3615772"/>
            <a:chOff x="0" y="0"/>
            <a:chExt cx="625488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0" y="0"/>
                  </a:moveTo>
                  <a:lnTo>
                    <a:pt x="625488" y="0"/>
                  </a:lnTo>
                  <a:lnTo>
                    <a:pt x="625488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1C6C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625488" cy="714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</a:t>
              </a:r>
              <a:r>
                <a:rPr lang="en-US" sz="2400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etrasos en sprints por mala comunicación</a:t>
              </a:r>
            </a:p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endParaRPr lang="en-US" sz="2400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26421" y="4576111"/>
            <a:ext cx="3639527" cy="3615772"/>
            <a:chOff x="0" y="0"/>
            <a:chExt cx="613605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3605" cy="609600"/>
            </a:xfrm>
            <a:custGeom>
              <a:avLst/>
              <a:gdLst/>
              <a:ahLst/>
              <a:cxnLst/>
              <a:rect l="l" t="t" r="r" b="b"/>
              <a:pathLst>
                <a:path w="613605" h="609600">
                  <a:moveTo>
                    <a:pt x="0" y="0"/>
                  </a:moveTo>
                  <a:lnTo>
                    <a:pt x="613605" y="0"/>
                  </a:lnTo>
                  <a:lnTo>
                    <a:pt x="613605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1C6C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613605" cy="714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</a:t>
              </a:r>
              <a:r>
                <a:rPr lang="en-US" sz="2400" b="1" u="none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liminación de historias de usuario</a:t>
              </a:r>
            </a:p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endParaRPr lang="en-US" sz="2400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7421857">
            <a:off x="14817336" y="-3287243"/>
            <a:ext cx="2036180" cy="9168235"/>
            <a:chOff x="0" y="0"/>
            <a:chExt cx="617309" cy="27795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7309" cy="2779535"/>
            </a:xfrm>
            <a:custGeom>
              <a:avLst/>
              <a:gdLst/>
              <a:ahLst/>
              <a:cxnLst/>
              <a:rect l="l" t="t" r="r" b="b"/>
              <a:pathLst>
                <a:path w="617309" h="2779535">
                  <a:moveTo>
                    <a:pt x="0" y="0"/>
                  </a:moveTo>
                  <a:lnTo>
                    <a:pt x="617309" y="0"/>
                  </a:lnTo>
                  <a:lnTo>
                    <a:pt x="617309" y="2779535"/>
                  </a:lnTo>
                  <a:lnTo>
                    <a:pt x="0" y="2779535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17309" cy="2817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08815" y="4576111"/>
            <a:ext cx="3639527" cy="3615772"/>
            <a:chOff x="0" y="0"/>
            <a:chExt cx="613605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3605" cy="609600"/>
            </a:xfrm>
            <a:custGeom>
              <a:avLst/>
              <a:gdLst/>
              <a:ahLst/>
              <a:cxnLst/>
              <a:rect l="l" t="t" r="r" b="b"/>
              <a:pathLst>
                <a:path w="613605" h="609600">
                  <a:moveTo>
                    <a:pt x="0" y="0"/>
                  </a:moveTo>
                  <a:lnTo>
                    <a:pt x="613605" y="0"/>
                  </a:lnTo>
                  <a:lnTo>
                    <a:pt x="613605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1C6C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13605" cy="714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24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Más coordinación y ajustes de backlog</a:t>
              </a:r>
            </a:p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endPara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rot="-10800000">
            <a:off x="6307679" y="6207317"/>
            <a:ext cx="518691" cy="353358"/>
          </a:xfrm>
          <a:custGeom>
            <a:avLst/>
            <a:gdLst/>
            <a:ahLst/>
            <a:cxnLst/>
            <a:rect l="l" t="t" r="r" b="b"/>
            <a:pathLst>
              <a:path w="518691" h="353358">
                <a:moveTo>
                  <a:pt x="0" y="0"/>
                </a:moveTo>
                <a:lnTo>
                  <a:pt x="518692" y="0"/>
                </a:lnTo>
                <a:lnTo>
                  <a:pt x="518692" y="353359"/>
                </a:lnTo>
                <a:lnTo>
                  <a:pt x="0" y="353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-10800000">
            <a:off x="11456699" y="6207317"/>
            <a:ext cx="518691" cy="353358"/>
          </a:xfrm>
          <a:custGeom>
            <a:avLst/>
            <a:gdLst/>
            <a:ahLst/>
            <a:cxnLst/>
            <a:rect l="l" t="t" r="r" b="b"/>
            <a:pathLst>
              <a:path w="518691" h="353358">
                <a:moveTo>
                  <a:pt x="0" y="0"/>
                </a:moveTo>
                <a:lnTo>
                  <a:pt x="518691" y="0"/>
                </a:lnTo>
                <a:lnTo>
                  <a:pt x="518691" y="353359"/>
                </a:lnTo>
                <a:lnTo>
                  <a:pt x="0" y="353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766367" y="1766891"/>
            <a:ext cx="10942448" cy="6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Principales problematicas del equipo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575183" y="0"/>
            <a:ext cx="3712817" cy="3808017"/>
          </a:xfrm>
          <a:custGeom>
            <a:avLst/>
            <a:gdLst/>
            <a:ahLst/>
            <a:cxnLst/>
            <a:rect l="l" t="t" r="r" b="b"/>
            <a:pathLst>
              <a:path w="3712817" h="3808017">
                <a:moveTo>
                  <a:pt x="0" y="0"/>
                </a:moveTo>
                <a:lnTo>
                  <a:pt x="3712817" y="0"/>
                </a:lnTo>
                <a:lnTo>
                  <a:pt x="3712817" y="3808017"/>
                </a:lnTo>
                <a:lnTo>
                  <a:pt x="0" y="3808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2936749" y="4582442"/>
            <a:ext cx="2016251" cy="46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i="1" u="sng" dirty="0" err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Problema</a:t>
            </a:r>
            <a:endParaRPr lang="en-US" sz="2400" b="1" i="1" u="sng" dirty="0">
              <a:solidFill>
                <a:srgbClr val="FFFFFF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71342" y="4582442"/>
            <a:ext cx="1953923" cy="46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i="1" u="sng" dirty="0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Impacto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40248" y="4582442"/>
            <a:ext cx="1704551" cy="46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b="1" i="1" u="sng" dirty="0" err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Solución</a:t>
            </a:r>
            <a:endParaRPr lang="en-US" sz="2400" b="1" i="1" u="sng" dirty="0">
              <a:solidFill>
                <a:srgbClr val="FFFFFF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88125" y="1443229"/>
            <a:ext cx="1292008" cy="12920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88125" y="3422117"/>
            <a:ext cx="1292008" cy="12920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88125" y="5553649"/>
            <a:ext cx="1292008" cy="12920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701496" y="1832803"/>
            <a:ext cx="665265" cy="512859"/>
          </a:xfrm>
          <a:custGeom>
            <a:avLst/>
            <a:gdLst/>
            <a:ahLst/>
            <a:cxnLst/>
            <a:rect l="l" t="t" r="r" b="b"/>
            <a:pathLst>
              <a:path w="665265" h="512859">
                <a:moveTo>
                  <a:pt x="0" y="0"/>
                </a:moveTo>
                <a:lnTo>
                  <a:pt x="665266" y="0"/>
                </a:lnTo>
                <a:lnTo>
                  <a:pt x="665266" y="512859"/>
                </a:lnTo>
                <a:lnTo>
                  <a:pt x="0" y="512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5701496" y="3811691"/>
            <a:ext cx="665265" cy="512859"/>
          </a:xfrm>
          <a:custGeom>
            <a:avLst/>
            <a:gdLst/>
            <a:ahLst/>
            <a:cxnLst/>
            <a:rect l="l" t="t" r="r" b="b"/>
            <a:pathLst>
              <a:path w="665265" h="512859">
                <a:moveTo>
                  <a:pt x="0" y="0"/>
                </a:moveTo>
                <a:lnTo>
                  <a:pt x="665266" y="0"/>
                </a:lnTo>
                <a:lnTo>
                  <a:pt x="665266" y="512859"/>
                </a:lnTo>
                <a:lnTo>
                  <a:pt x="0" y="512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5701496" y="5943223"/>
            <a:ext cx="665265" cy="512859"/>
          </a:xfrm>
          <a:custGeom>
            <a:avLst/>
            <a:gdLst/>
            <a:ahLst/>
            <a:cxnLst/>
            <a:rect l="l" t="t" r="r" b="b"/>
            <a:pathLst>
              <a:path w="665265" h="512859">
                <a:moveTo>
                  <a:pt x="0" y="0"/>
                </a:moveTo>
                <a:lnTo>
                  <a:pt x="665266" y="0"/>
                </a:lnTo>
                <a:lnTo>
                  <a:pt x="665266" y="512859"/>
                </a:lnTo>
                <a:lnTo>
                  <a:pt x="0" y="512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 rot="7421857">
            <a:off x="14308654" y="-4015820"/>
            <a:ext cx="2441985" cy="11159807"/>
            <a:chOff x="0" y="0"/>
            <a:chExt cx="740337" cy="3383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0337" cy="3383321"/>
            </a:xfrm>
            <a:custGeom>
              <a:avLst/>
              <a:gdLst/>
              <a:ahLst/>
              <a:cxnLst/>
              <a:rect l="l" t="t" r="r" b="b"/>
              <a:pathLst>
                <a:path w="740337" h="3383321">
                  <a:moveTo>
                    <a:pt x="0" y="0"/>
                  </a:moveTo>
                  <a:lnTo>
                    <a:pt x="740337" y="0"/>
                  </a:lnTo>
                  <a:lnTo>
                    <a:pt x="740337" y="3383321"/>
                  </a:lnTo>
                  <a:lnTo>
                    <a:pt x="0" y="3383321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40337" cy="342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7421857">
            <a:off x="817191" y="2920379"/>
            <a:ext cx="2441985" cy="11159807"/>
            <a:chOff x="0" y="0"/>
            <a:chExt cx="740337" cy="3383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0337" cy="3383321"/>
            </a:xfrm>
            <a:custGeom>
              <a:avLst/>
              <a:gdLst/>
              <a:ahLst/>
              <a:cxnLst/>
              <a:rect l="l" t="t" r="r" b="b"/>
              <a:pathLst>
                <a:path w="740337" h="3383321">
                  <a:moveTo>
                    <a:pt x="0" y="0"/>
                  </a:moveTo>
                  <a:lnTo>
                    <a:pt x="740337" y="0"/>
                  </a:lnTo>
                  <a:lnTo>
                    <a:pt x="740337" y="3383321"/>
                  </a:lnTo>
                  <a:lnTo>
                    <a:pt x="0" y="3383321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40337" cy="342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156751" y="2735236"/>
            <a:ext cx="5722665" cy="5636825"/>
          </a:xfrm>
          <a:custGeom>
            <a:avLst/>
            <a:gdLst/>
            <a:ahLst/>
            <a:cxnLst/>
            <a:rect l="l" t="t" r="r" b="b"/>
            <a:pathLst>
              <a:path w="5722665" h="5636825">
                <a:moveTo>
                  <a:pt x="0" y="0"/>
                </a:moveTo>
                <a:lnTo>
                  <a:pt x="5722665" y="0"/>
                </a:lnTo>
                <a:lnTo>
                  <a:pt x="5722665" y="5636826"/>
                </a:lnTo>
                <a:lnTo>
                  <a:pt x="0" y="5636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 flipH="1">
            <a:off x="-1844732" y="2118457"/>
            <a:ext cx="6326887" cy="6050086"/>
          </a:xfrm>
          <a:custGeom>
            <a:avLst/>
            <a:gdLst/>
            <a:ahLst/>
            <a:cxnLst/>
            <a:rect l="l" t="t" r="r" b="b"/>
            <a:pathLst>
              <a:path w="6326887" h="6050086">
                <a:moveTo>
                  <a:pt x="6326887" y="0"/>
                </a:moveTo>
                <a:lnTo>
                  <a:pt x="0" y="0"/>
                </a:lnTo>
                <a:lnTo>
                  <a:pt x="0" y="6050086"/>
                </a:lnTo>
                <a:lnTo>
                  <a:pt x="6326887" y="6050086"/>
                </a:lnTo>
                <a:lnTo>
                  <a:pt x="63268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2" name="TextBox 22"/>
          <p:cNvSpPr txBox="1"/>
          <p:nvPr/>
        </p:nvSpPr>
        <p:spPr>
          <a:xfrm>
            <a:off x="4482155" y="387641"/>
            <a:ext cx="6885007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Conclusiones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93504" y="1471804"/>
            <a:ext cx="6383881" cy="177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4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Viabilidad Técnica: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CellSay d</a:t>
            </a:r>
            <a:r>
              <a:rPr lang="en-US" sz="22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emostró que la visión artificial, el OCR y la síntesis de voz pueden procesar información en tiempo real de forma precisa, funcionando eficientemente en dispositivos móviles.</a:t>
            </a:r>
          </a:p>
          <a:p>
            <a:pPr marL="0" lvl="0" indent="0" algn="l">
              <a:lnSpc>
                <a:spcPts val="2354"/>
              </a:lnSpc>
              <a:spcBef>
                <a:spcPct val="0"/>
              </a:spcBef>
            </a:pPr>
            <a:endParaRPr lang="en-US" sz="2200" u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993504" y="3450692"/>
            <a:ext cx="6163246" cy="177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4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sz="2200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ostenibilidad Económica:</a:t>
            </a:r>
            <a:r>
              <a:rPr lang="en-US" sz="22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El modelo de negocio permite acceso universal mediante una versión gratuita, a la vez que genera ingresos sostenibles para continuar el desarrollo.</a:t>
            </a:r>
          </a:p>
          <a:p>
            <a:pPr marL="0" lvl="0" indent="0" algn="l">
              <a:lnSpc>
                <a:spcPts val="2354"/>
              </a:lnSpc>
              <a:spcBef>
                <a:spcPct val="0"/>
              </a:spcBef>
            </a:pPr>
            <a:endParaRPr lang="en-US" sz="2200" u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993504" y="5582224"/>
            <a:ext cx="6383881" cy="148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4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sz="2200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mpacto Social:</a:t>
            </a:r>
            <a:r>
              <a:rPr lang="en-US" sz="22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La aplicación promueve inclusión, accesibilidad y autonomía para personas con discapacidad visual, beneficiando directamente a un sector vulnerable de la población.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66762" y="7656896"/>
            <a:ext cx="7010624" cy="177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4"/>
              </a:lnSpc>
            </a:pPr>
            <a:endParaRPr/>
          </a:p>
          <a:p>
            <a:pPr marL="0" lvl="0" indent="0" algn="l">
              <a:lnSpc>
                <a:spcPts val="2354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CellS</a:t>
            </a:r>
            <a:r>
              <a:rPr lang="en-US" sz="2200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 tiene el potencial de convertirse en una herramienta transformadora que mejore la independencia y calidad de vida de miles de personas con discapacidad visual.</a:t>
            </a:r>
          </a:p>
          <a:p>
            <a:pPr marL="0" lvl="0" indent="0" algn="l">
              <a:lnSpc>
                <a:spcPts val="2354"/>
              </a:lnSpc>
              <a:spcBef>
                <a:spcPct val="0"/>
              </a:spcBef>
            </a:pPr>
            <a:endParaRPr lang="en-US" sz="2200" b="1" u="none" strike="noStrike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421857">
            <a:off x="1710431" y="-6591497"/>
            <a:ext cx="3493249" cy="14426596"/>
            <a:chOff x="0" y="0"/>
            <a:chExt cx="1059049" cy="4373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049" cy="4373713"/>
            </a:xfrm>
            <a:custGeom>
              <a:avLst/>
              <a:gdLst/>
              <a:ahLst/>
              <a:cxnLst/>
              <a:rect l="l" t="t" r="r" b="b"/>
              <a:pathLst>
                <a:path w="1059049" h="4373713">
                  <a:moveTo>
                    <a:pt x="0" y="0"/>
                  </a:moveTo>
                  <a:lnTo>
                    <a:pt x="1059049" y="0"/>
                  </a:lnTo>
                  <a:lnTo>
                    <a:pt x="1059049" y="4373713"/>
                  </a:lnTo>
                  <a:lnTo>
                    <a:pt x="0" y="4373713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9049" cy="4411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421857">
            <a:off x="11711764" y="-6371667"/>
            <a:ext cx="3493249" cy="16262342"/>
            <a:chOff x="0" y="0"/>
            <a:chExt cx="1059049" cy="49302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9049" cy="4930257"/>
            </a:xfrm>
            <a:custGeom>
              <a:avLst/>
              <a:gdLst/>
              <a:ahLst/>
              <a:cxnLst/>
              <a:rect l="l" t="t" r="r" b="b"/>
              <a:pathLst>
                <a:path w="1059049" h="4930257">
                  <a:moveTo>
                    <a:pt x="0" y="0"/>
                  </a:moveTo>
                  <a:lnTo>
                    <a:pt x="1059049" y="0"/>
                  </a:lnTo>
                  <a:lnTo>
                    <a:pt x="1059049" y="4930257"/>
                  </a:lnTo>
                  <a:lnTo>
                    <a:pt x="0" y="4930257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9049" cy="496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446188" y="1028700"/>
            <a:ext cx="5395623" cy="5307944"/>
          </a:xfrm>
          <a:custGeom>
            <a:avLst/>
            <a:gdLst/>
            <a:ahLst/>
            <a:cxnLst/>
            <a:rect l="l" t="t" r="r" b="b"/>
            <a:pathLst>
              <a:path w="5395623" h="5307944">
                <a:moveTo>
                  <a:pt x="0" y="0"/>
                </a:moveTo>
                <a:lnTo>
                  <a:pt x="5395624" y="0"/>
                </a:lnTo>
                <a:lnTo>
                  <a:pt x="5395624" y="5307944"/>
                </a:lnTo>
                <a:lnTo>
                  <a:pt x="0" y="5307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5423209" y="6934020"/>
            <a:ext cx="7441582" cy="108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67"/>
              </a:lnSpc>
              <a:spcBef>
                <a:spcPct val="0"/>
              </a:spcBef>
            </a:pPr>
            <a:r>
              <a:rPr lang="en-US" sz="7199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Gracias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80730" y="291355"/>
            <a:ext cx="3903156" cy="3839730"/>
          </a:xfrm>
          <a:custGeom>
            <a:avLst/>
            <a:gdLst/>
            <a:ahLst/>
            <a:cxnLst/>
            <a:rect l="l" t="t" r="r" b="b"/>
            <a:pathLst>
              <a:path w="3903156" h="3839730">
                <a:moveTo>
                  <a:pt x="0" y="0"/>
                </a:moveTo>
                <a:lnTo>
                  <a:pt x="3903156" y="0"/>
                </a:lnTo>
                <a:lnTo>
                  <a:pt x="3903156" y="3839730"/>
                </a:lnTo>
                <a:lnTo>
                  <a:pt x="0" y="3839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41664" y="3026589"/>
            <a:ext cx="8058906" cy="4622491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4404" b="-440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80504" y="7996783"/>
            <a:ext cx="3863721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Brecha Tecnológica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8293963"/>
            <a:ext cx="5536730" cy="124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9"/>
              </a:lnSpc>
              <a:spcBef>
                <a:spcPct val="0"/>
              </a:spcBef>
            </a:pPr>
            <a:r>
              <a:rPr lang="en-US" sz="1799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pesar</a:t>
            </a:r>
            <a:r>
              <a:rPr lang="en-US" sz="1799" u="none" strike="noStrike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los avances en IA y asistentes inteligentes, la tecnología disponible no está adaptada, es costosa o poco accesible para esta población.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80504" y="1407240"/>
            <a:ext cx="3383716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 Actual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1780620"/>
            <a:ext cx="5536730" cy="187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9"/>
              </a:lnSpc>
              <a:spcBef>
                <a:spcPct val="0"/>
              </a:spcBef>
            </a:pPr>
            <a:r>
              <a:rPr lang="en-US" sz="1799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</a:t>
            </a:r>
            <a:r>
              <a:rPr lang="en-US" sz="1799" u="none" strike="noStrike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personas con discapacidad visual enfrentan barreras que afectan su autonomía, como moverse con seguridad y acceder a información del entorno.</a:t>
            </a:r>
          </a:p>
          <a:p>
            <a:pPr marL="0" lvl="0" indent="0" algn="l">
              <a:lnSpc>
                <a:spcPts val="2519"/>
              </a:lnSpc>
              <a:spcBef>
                <a:spcPct val="0"/>
              </a:spcBef>
            </a:pPr>
            <a:endParaRPr lang="en-US" sz="1799" u="none" strike="noStrike" spc="7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519"/>
              </a:lnSpc>
              <a:spcBef>
                <a:spcPct val="0"/>
              </a:spcBef>
            </a:pPr>
            <a:endParaRPr lang="en-US" sz="1799" u="none" strike="noStrike" spc="7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80504" y="4679807"/>
            <a:ext cx="3437710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Tendencia Creciente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5055089"/>
            <a:ext cx="5536730" cy="156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9"/>
              </a:lnSpc>
              <a:spcBef>
                <a:spcPct val="0"/>
              </a:spcBef>
            </a:pPr>
            <a:r>
              <a:rPr lang="en-US" sz="1799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799" u="none" strike="noStrike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 casos de ceguera y baja visión aumentan en Chile y el mundo, impulsados por el envejecimiento y enfermedades como la diabetes, lo que crea una necesidad creciente de soluciones accesibles.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353" y="291355"/>
            <a:ext cx="8300076" cy="6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El Problema que Enfrentamos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5646" y="2365001"/>
            <a:ext cx="5222764" cy="3070487"/>
            <a:chOff x="0" y="0"/>
            <a:chExt cx="773298" cy="4546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3298" cy="454625"/>
            </a:xfrm>
            <a:custGeom>
              <a:avLst/>
              <a:gdLst/>
              <a:ahLst/>
              <a:cxnLst/>
              <a:rect l="l" t="t" r="r" b="b"/>
              <a:pathLst>
                <a:path w="773298" h="454625">
                  <a:moveTo>
                    <a:pt x="0" y="0"/>
                  </a:moveTo>
                  <a:lnTo>
                    <a:pt x="773298" y="0"/>
                  </a:lnTo>
                  <a:lnTo>
                    <a:pt x="773298" y="454625"/>
                  </a:lnTo>
                  <a:lnTo>
                    <a:pt x="0" y="454625"/>
                  </a:lnTo>
                  <a:close/>
                </a:path>
              </a:pathLst>
            </a:custGeom>
            <a:solidFill>
              <a:srgbClr val="1C6C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773298" cy="559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80730" y="291355"/>
            <a:ext cx="3903156" cy="3839730"/>
          </a:xfrm>
          <a:custGeom>
            <a:avLst/>
            <a:gdLst/>
            <a:ahLst/>
            <a:cxnLst/>
            <a:rect l="l" t="t" r="r" b="b"/>
            <a:pathLst>
              <a:path w="3903156" h="3839730">
                <a:moveTo>
                  <a:pt x="0" y="0"/>
                </a:moveTo>
                <a:lnTo>
                  <a:pt x="3903156" y="0"/>
                </a:lnTo>
                <a:lnTo>
                  <a:pt x="3903156" y="3839730"/>
                </a:lnTo>
                <a:lnTo>
                  <a:pt x="0" y="3839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8511883" y="2365001"/>
            <a:ext cx="5222764" cy="3070487"/>
            <a:chOff x="0" y="0"/>
            <a:chExt cx="773298" cy="4546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3298" cy="454625"/>
            </a:xfrm>
            <a:custGeom>
              <a:avLst/>
              <a:gdLst/>
              <a:ahLst/>
              <a:cxnLst/>
              <a:rect l="l" t="t" r="r" b="b"/>
              <a:pathLst>
                <a:path w="773298" h="454625">
                  <a:moveTo>
                    <a:pt x="0" y="0"/>
                  </a:moveTo>
                  <a:lnTo>
                    <a:pt x="773298" y="0"/>
                  </a:lnTo>
                  <a:lnTo>
                    <a:pt x="773298" y="454625"/>
                  </a:lnTo>
                  <a:lnTo>
                    <a:pt x="0" y="454625"/>
                  </a:lnTo>
                  <a:close/>
                </a:path>
              </a:pathLst>
            </a:custGeom>
            <a:solidFill>
              <a:srgbClr val="1C6C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773298" cy="559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5646" y="6340363"/>
            <a:ext cx="5222764" cy="3070487"/>
            <a:chOff x="0" y="0"/>
            <a:chExt cx="773298" cy="4546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3298" cy="454625"/>
            </a:xfrm>
            <a:custGeom>
              <a:avLst/>
              <a:gdLst/>
              <a:ahLst/>
              <a:cxnLst/>
              <a:rect l="l" t="t" r="r" b="b"/>
              <a:pathLst>
                <a:path w="773298" h="454625">
                  <a:moveTo>
                    <a:pt x="0" y="0"/>
                  </a:moveTo>
                  <a:lnTo>
                    <a:pt x="773298" y="0"/>
                  </a:lnTo>
                  <a:lnTo>
                    <a:pt x="773298" y="454625"/>
                  </a:lnTo>
                  <a:lnTo>
                    <a:pt x="0" y="454625"/>
                  </a:lnTo>
                  <a:close/>
                </a:path>
              </a:pathLst>
            </a:custGeom>
            <a:solidFill>
              <a:srgbClr val="1C6C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773298" cy="559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11883" y="6340363"/>
            <a:ext cx="5222764" cy="3070487"/>
            <a:chOff x="0" y="0"/>
            <a:chExt cx="773298" cy="4546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3298" cy="454625"/>
            </a:xfrm>
            <a:custGeom>
              <a:avLst/>
              <a:gdLst/>
              <a:ahLst/>
              <a:cxnLst/>
              <a:rect l="l" t="t" r="r" b="b"/>
              <a:pathLst>
                <a:path w="773298" h="454625">
                  <a:moveTo>
                    <a:pt x="0" y="0"/>
                  </a:moveTo>
                  <a:lnTo>
                    <a:pt x="773298" y="0"/>
                  </a:lnTo>
                  <a:lnTo>
                    <a:pt x="773298" y="454625"/>
                  </a:lnTo>
                  <a:lnTo>
                    <a:pt x="0" y="454625"/>
                  </a:lnTo>
                  <a:close/>
                </a:path>
              </a:pathLst>
            </a:custGeom>
            <a:solidFill>
              <a:srgbClr val="1C6CD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773298" cy="559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18362" y="2569031"/>
            <a:ext cx="4951690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Detección de Objetos en Tiempo Real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7506" y="6720433"/>
            <a:ext cx="3975711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Reconocimiento de Billetes Chilenos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8279" y="2569031"/>
            <a:ext cx="3975711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Lectura de Texto con Voz Natural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45557" y="6649667"/>
            <a:ext cx="4454438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Integrar Retroalimentación Auditiva Inmediata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6150" y="3330032"/>
            <a:ext cx="3975711" cy="187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9"/>
              </a:lnSpc>
              <a:spcBef>
                <a:spcPct val="0"/>
              </a:spcBef>
            </a:pPr>
            <a:r>
              <a:rPr lang="en-US" sz="1799" spc="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799" u="none" strike="noStrike" spc="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mplementar un sistema de visión artificial que identifique obstáculos, señales y elementos relevantes del entorno para asistir al usuario durante su desplazamiento.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8362" y="7425909"/>
            <a:ext cx="4562028" cy="156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9"/>
              </a:lnSpc>
              <a:spcBef>
                <a:spcPct val="0"/>
              </a:spcBef>
            </a:pPr>
            <a:r>
              <a:rPr lang="en-US" sz="1799" spc="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</a:t>
            </a:r>
            <a:r>
              <a:rPr lang="en-US" sz="1799" u="none" strike="noStrike" spc="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ollar un módulo especializado capaz de identificar billetes chilenos y anunciar su valor mediante audio, entregando una experiencia rápida, confiable y accesible.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78957" y="3330032"/>
            <a:ext cx="4387639" cy="187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9"/>
              </a:lnSpc>
              <a:spcBef>
                <a:spcPct val="0"/>
              </a:spcBef>
            </a:pPr>
            <a:r>
              <a:rPr lang="en-US" sz="1799" spc="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</a:t>
            </a:r>
            <a:r>
              <a:rPr lang="en-US" sz="1799" u="none" strike="noStrike" spc="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 tecnología OCR con síntesis de voz clara y natural que permita leer textos presentes en el entorno, facilitando actividades como leer carteles, documentos o etiquetas.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68221" y="7425909"/>
            <a:ext cx="3975711" cy="124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9"/>
              </a:lnSpc>
              <a:spcBef>
                <a:spcPct val="0"/>
              </a:spcBef>
            </a:pPr>
            <a:r>
              <a:rPr lang="en-US" sz="1799" spc="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r>
              <a:rPr lang="en-US" sz="1799" u="none" strike="noStrike" spc="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oveer respuestas auditivas claras, oportunas y coherentes que guíen al usuario durante el uso de la aplicación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5646" y="1028700"/>
            <a:ext cx="8300076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Objetivos principales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421857">
            <a:off x="12399780" y="4918861"/>
            <a:ext cx="3493249" cy="11091259"/>
            <a:chOff x="0" y="0"/>
            <a:chExt cx="1059049" cy="33625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049" cy="3362539"/>
            </a:xfrm>
            <a:custGeom>
              <a:avLst/>
              <a:gdLst/>
              <a:ahLst/>
              <a:cxnLst/>
              <a:rect l="l" t="t" r="r" b="b"/>
              <a:pathLst>
                <a:path w="1059049" h="3362539">
                  <a:moveTo>
                    <a:pt x="0" y="0"/>
                  </a:moveTo>
                  <a:lnTo>
                    <a:pt x="1059049" y="0"/>
                  </a:lnTo>
                  <a:lnTo>
                    <a:pt x="1059049" y="3362539"/>
                  </a:lnTo>
                  <a:lnTo>
                    <a:pt x="0" y="3362539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59049" cy="3400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421857">
            <a:off x="13913757" y="-4420158"/>
            <a:ext cx="3493249" cy="11091259"/>
            <a:chOff x="0" y="0"/>
            <a:chExt cx="1059049" cy="33625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9049" cy="3362539"/>
            </a:xfrm>
            <a:custGeom>
              <a:avLst/>
              <a:gdLst/>
              <a:ahLst/>
              <a:cxnLst/>
              <a:rect l="l" t="t" r="r" b="b"/>
              <a:pathLst>
                <a:path w="1059049" h="3362539">
                  <a:moveTo>
                    <a:pt x="0" y="0"/>
                  </a:moveTo>
                  <a:lnTo>
                    <a:pt x="1059049" y="0"/>
                  </a:lnTo>
                  <a:lnTo>
                    <a:pt x="1059049" y="3362539"/>
                  </a:lnTo>
                  <a:lnTo>
                    <a:pt x="0" y="3362539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9049" cy="3400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2661675" y="2717943"/>
            <a:ext cx="8812352" cy="5874901"/>
          </a:xfrm>
          <a:custGeom>
            <a:avLst/>
            <a:gdLst/>
            <a:ahLst/>
            <a:cxnLst/>
            <a:rect l="l" t="t" r="r" b="b"/>
            <a:pathLst>
              <a:path w="8812352" h="5874901">
                <a:moveTo>
                  <a:pt x="8812352" y="0"/>
                </a:moveTo>
                <a:lnTo>
                  <a:pt x="0" y="0"/>
                </a:lnTo>
                <a:lnTo>
                  <a:pt x="0" y="5874901"/>
                </a:lnTo>
                <a:lnTo>
                  <a:pt x="8812352" y="5874901"/>
                </a:lnTo>
                <a:lnTo>
                  <a:pt x="881235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394666" y="199941"/>
            <a:ext cx="7872419" cy="262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2"/>
              </a:lnSpc>
            </a:pPr>
            <a:r>
              <a:rPr lang="en-US" sz="6404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Nuestra Solución: </a:t>
            </a:r>
          </a:p>
          <a:p>
            <a:pPr algn="ctr">
              <a:lnSpc>
                <a:spcPts val="6852"/>
              </a:lnSpc>
            </a:pPr>
            <a:r>
              <a:rPr lang="en-US" sz="6404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CellSay</a:t>
            </a:r>
          </a:p>
          <a:p>
            <a:pPr algn="l">
              <a:lnSpc>
                <a:spcPts val="6852"/>
              </a:lnSpc>
            </a:pPr>
            <a:endParaRPr lang="en-US" sz="6404" b="1">
              <a:solidFill>
                <a:srgbClr val="000000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1756" y="3640220"/>
            <a:ext cx="9270586" cy="216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5"/>
              </a:lnSpc>
              <a:spcBef>
                <a:spcPct val="0"/>
              </a:spcBef>
            </a:pPr>
            <a:r>
              <a:rPr lang="en-US" sz="2489" spc="1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CellSay e</a:t>
            </a:r>
            <a:r>
              <a:rPr lang="en-US" sz="2489" u="none" strike="noStrike" spc="1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una aplicación móvil desarrollada con Flutter que integra visión artificial, OCR y síntesis de voz para ayudar a personas con discapacidad visual a desenvolverse de forma más autónoma en su vida diaria.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421857">
            <a:off x="5855654" y="-391754"/>
            <a:ext cx="8653621" cy="2489625"/>
            <a:chOff x="0" y="0"/>
            <a:chExt cx="2623520" cy="754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3520" cy="754780"/>
            </a:xfrm>
            <a:custGeom>
              <a:avLst/>
              <a:gdLst/>
              <a:ahLst/>
              <a:cxnLst/>
              <a:rect l="l" t="t" r="r" b="b"/>
              <a:pathLst>
                <a:path w="2623520" h="754780">
                  <a:moveTo>
                    <a:pt x="0" y="0"/>
                  </a:moveTo>
                  <a:lnTo>
                    <a:pt x="2623520" y="0"/>
                  </a:lnTo>
                  <a:lnTo>
                    <a:pt x="2623520" y="754780"/>
                  </a:lnTo>
                  <a:lnTo>
                    <a:pt x="0" y="754780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23520" cy="792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421857">
            <a:off x="4029241" y="8856636"/>
            <a:ext cx="8653621" cy="2489625"/>
            <a:chOff x="0" y="0"/>
            <a:chExt cx="2623520" cy="7547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23520" cy="754780"/>
            </a:xfrm>
            <a:custGeom>
              <a:avLst/>
              <a:gdLst/>
              <a:ahLst/>
              <a:cxnLst/>
              <a:rect l="l" t="t" r="r" b="b"/>
              <a:pathLst>
                <a:path w="2623520" h="754780">
                  <a:moveTo>
                    <a:pt x="0" y="0"/>
                  </a:moveTo>
                  <a:lnTo>
                    <a:pt x="2623520" y="0"/>
                  </a:lnTo>
                  <a:lnTo>
                    <a:pt x="2623520" y="754780"/>
                  </a:lnTo>
                  <a:lnTo>
                    <a:pt x="0" y="754780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23520" cy="792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746251" y="3575106"/>
            <a:ext cx="4795498" cy="4471802"/>
          </a:xfrm>
          <a:custGeom>
            <a:avLst/>
            <a:gdLst/>
            <a:ahLst/>
            <a:cxnLst/>
            <a:rect l="l" t="t" r="r" b="b"/>
            <a:pathLst>
              <a:path w="4795498" h="4471802">
                <a:moveTo>
                  <a:pt x="0" y="0"/>
                </a:moveTo>
                <a:lnTo>
                  <a:pt x="4795498" y="0"/>
                </a:lnTo>
                <a:lnTo>
                  <a:pt x="4795498" y="4471802"/>
                </a:lnTo>
                <a:lnTo>
                  <a:pt x="0" y="447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777086" y="3667394"/>
            <a:ext cx="2059625" cy="20596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00803" y="3667394"/>
            <a:ext cx="2059625" cy="205962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19348" y="3977388"/>
            <a:ext cx="1375101" cy="1457725"/>
          </a:xfrm>
          <a:custGeom>
            <a:avLst/>
            <a:gdLst/>
            <a:ahLst/>
            <a:cxnLst/>
            <a:rect l="l" t="t" r="r" b="b"/>
            <a:pathLst>
              <a:path w="1375101" h="1457725">
                <a:moveTo>
                  <a:pt x="0" y="0"/>
                </a:moveTo>
                <a:lnTo>
                  <a:pt x="1375102" y="0"/>
                </a:lnTo>
                <a:lnTo>
                  <a:pt x="1375102" y="1457726"/>
                </a:lnTo>
                <a:lnTo>
                  <a:pt x="0" y="1457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4451738" y="4028407"/>
            <a:ext cx="1406707" cy="1406707"/>
          </a:xfrm>
          <a:custGeom>
            <a:avLst/>
            <a:gdLst/>
            <a:ahLst/>
            <a:cxnLst/>
            <a:rect l="l" t="t" r="r" b="b"/>
            <a:pathLst>
              <a:path w="1406707" h="1406707">
                <a:moveTo>
                  <a:pt x="0" y="0"/>
                </a:moveTo>
                <a:lnTo>
                  <a:pt x="1406707" y="0"/>
                </a:lnTo>
                <a:lnTo>
                  <a:pt x="1406707" y="1406707"/>
                </a:lnTo>
                <a:lnTo>
                  <a:pt x="0" y="1406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776001" y="7754142"/>
            <a:ext cx="2059625" cy="205962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328828" y="7754142"/>
            <a:ext cx="2059625" cy="205962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28700" y="8046908"/>
            <a:ext cx="1657456" cy="1387951"/>
          </a:xfrm>
          <a:custGeom>
            <a:avLst/>
            <a:gdLst/>
            <a:ahLst/>
            <a:cxnLst/>
            <a:rect l="l" t="t" r="r" b="b"/>
            <a:pathLst>
              <a:path w="1657456" h="1387951">
                <a:moveTo>
                  <a:pt x="0" y="0"/>
                </a:moveTo>
                <a:lnTo>
                  <a:pt x="1657456" y="0"/>
                </a:lnTo>
                <a:lnTo>
                  <a:pt x="1657456" y="1387951"/>
                </a:lnTo>
                <a:lnTo>
                  <a:pt x="0" y="1387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4556853" y="8278017"/>
            <a:ext cx="1603576" cy="1042324"/>
          </a:xfrm>
          <a:custGeom>
            <a:avLst/>
            <a:gdLst/>
            <a:ahLst/>
            <a:cxnLst/>
            <a:rect l="l" t="t" r="r" b="b"/>
            <a:pathLst>
              <a:path w="1603576" h="1042324">
                <a:moveTo>
                  <a:pt x="0" y="0"/>
                </a:moveTo>
                <a:lnTo>
                  <a:pt x="1603576" y="0"/>
                </a:lnTo>
                <a:lnTo>
                  <a:pt x="1603576" y="1042324"/>
                </a:lnTo>
                <a:lnTo>
                  <a:pt x="0" y="1042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1028700" y="1028700"/>
            <a:ext cx="6551306" cy="121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Arquitectur</a:t>
            </a:r>
            <a:r>
              <a:rPr lang="en-US" sz="3999" b="1" u="none" strike="noStrike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 Técnica del Sistema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46902" y="2767413"/>
            <a:ext cx="2208386" cy="64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b="1" spc="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 Vision</a:t>
            </a:r>
          </a:p>
          <a:p>
            <a:pPr algn="r">
              <a:lnSpc>
                <a:spcPts val="2600"/>
              </a:lnSpc>
            </a:pPr>
            <a:endParaRPr lang="en-US" sz="2000" b="1" spc="10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40607" y="6569793"/>
            <a:ext cx="3993559" cy="64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  <a:spcBef>
                <a:spcPct val="0"/>
              </a:spcBef>
            </a:pPr>
            <a:r>
              <a:rPr lang="en-US" sz="2000" b="1" u="none" strike="noStrike" spc="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 Reconocimiento</a:t>
            </a:r>
          </a:p>
          <a:p>
            <a:pPr marL="0" lvl="1" indent="0" algn="r">
              <a:lnSpc>
                <a:spcPts val="2600"/>
              </a:lnSpc>
              <a:spcBef>
                <a:spcPct val="0"/>
              </a:spcBef>
            </a:pPr>
            <a:endParaRPr lang="en-US" sz="2000" b="1" u="none" strike="noStrike" spc="10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4085530" y="3393869"/>
            <a:ext cx="2059625" cy="205962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4436465" y="3754882"/>
            <a:ext cx="1406707" cy="1406707"/>
          </a:xfrm>
          <a:custGeom>
            <a:avLst/>
            <a:gdLst/>
            <a:ahLst/>
            <a:cxnLst/>
            <a:rect l="l" t="t" r="r" b="b"/>
            <a:pathLst>
              <a:path w="1406707" h="1406707">
                <a:moveTo>
                  <a:pt x="0" y="0"/>
                </a:moveTo>
                <a:lnTo>
                  <a:pt x="1406707" y="0"/>
                </a:lnTo>
                <a:lnTo>
                  <a:pt x="1406707" y="1406707"/>
                </a:lnTo>
                <a:lnTo>
                  <a:pt x="0" y="1406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2" name="TextBox 32"/>
          <p:cNvSpPr txBox="1"/>
          <p:nvPr/>
        </p:nvSpPr>
        <p:spPr>
          <a:xfrm>
            <a:off x="13176452" y="2301946"/>
            <a:ext cx="3615093" cy="64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b="1" spc="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 Comunicación</a:t>
            </a:r>
          </a:p>
          <a:p>
            <a:pPr algn="r">
              <a:lnSpc>
                <a:spcPts val="2600"/>
              </a:lnSpc>
            </a:pPr>
            <a:endParaRPr lang="en-US" sz="2000" b="1" spc="10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14110006" y="7569134"/>
            <a:ext cx="2059625" cy="205962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460940" y="7930147"/>
            <a:ext cx="1406707" cy="1406707"/>
          </a:xfrm>
          <a:custGeom>
            <a:avLst/>
            <a:gdLst/>
            <a:ahLst/>
            <a:cxnLst/>
            <a:rect l="l" t="t" r="r" b="b"/>
            <a:pathLst>
              <a:path w="1406707" h="1406707">
                <a:moveTo>
                  <a:pt x="0" y="0"/>
                </a:moveTo>
                <a:lnTo>
                  <a:pt x="1406708" y="0"/>
                </a:lnTo>
                <a:lnTo>
                  <a:pt x="1406708" y="1406707"/>
                </a:lnTo>
                <a:lnTo>
                  <a:pt x="0" y="14067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TextBox 37"/>
          <p:cNvSpPr txBox="1"/>
          <p:nvPr/>
        </p:nvSpPr>
        <p:spPr>
          <a:xfrm>
            <a:off x="14110006" y="6361584"/>
            <a:ext cx="2208386" cy="64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b="1" spc="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Capa de Vision</a:t>
            </a:r>
          </a:p>
          <a:p>
            <a:pPr algn="r">
              <a:lnSpc>
                <a:spcPts val="2600"/>
              </a:lnSpc>
            </a:pPr>
            <a:endParaRPr lang="en-US" sz="2000" b="1" spc="10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113" y="3488501"/>
            <a:ext cx="4593092" cy="3309998"/>
            <a:chOff x="0" y="0"/>
            <a:chExt cx="2177466" cy="1569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466" cy="1569184"/>
            </a:xfrm>
            <a:custGeom>
              <a:avLst/>
              <a:gdLst/>
              <a:ahLst/>
              <a:cxnLst/>
              <a:rect l="l" t="t" r="r" b="b"/>
              <a:pathLst>
                <a:path w="2177466" h="1569184">
                  <a:moveTo>
                    <a:pt x="47406" y="0"/>
                  </a:moveTo>
                  <a:lnTo>
                    <a:pt x="2130060" y="0"/>
                  </a:lnTo>
                  <a:cubicBezTo>
                    <a:pt x="2142632" y="0"/>
                    <a:pt x="2154690" y="4995"/>
                    <a:pt x="2163581" y="13885"/>
                  </a:cubicBezTo>
                  <a:cubicBezTo>
                    <a:pt x="2172471" y="22775"/>
                    <a:pt x="2177466" y="34833"/>
                    <a:pt x="2177466" y="47406"/>
                  </a:cubicBezTo>
                  <a:lnTo>
                    <a:pt x="2177466" y="1521778"/>
                  </a:lnTo>
                  <a:cubicBezTo>
                    <a:pt x="2177466" y="1534351"/>
                    <a:pt x="2172471" y="1546409"/>
                    <a:pt x="2163581" y="1555299"/>
                  </a:cubicBezTo>
                  <a:cubicBezTo>
                    <a:pt x="2154690" y="1564190"/>
                    <a:pt x="2142632" y="1569184"/>
                    <a:pt x="2130060" y="1569184"/>
                  </a:cubicBezTo>
                  <a:lnTo>
                    <a:pt x="47406" y="1569184"/>
                  </a:lnTo>
                  <a:cubicBezTo>
                    <a:pt x="34833" y="1569184"/>
                    <a:pt x="22775" y="1564190"/>
                    <a:pt x="13885" y="1555299"/>
                  </a:cubicBezTo>
                  <a:cubicBezTo>
                    <a:pt x="4995" y="1546409"/>
                    <a:pt x="0" y="1534351"/>
                    <a:pt x="0" y="1521778"/>
                  </a:cubicBezTo>
                  <a:lnTo>
                    <a:pt x="0" y="47406"/>
                  </a:lnTo>
                  <a:cubicBezTo>
                    <a:pt x="0" y="34833"/>
                    <a:pt x="4995" y="22775"/>
                    <a:pt x="13885" y="13885"/>
                  </a:cubicBezTo>
                  <a:cubicBezTo>
                    <a:pt x="22775" y="4995"/>
                    <a:pt x="34833" y="0"/>
                    <a:pt x="47406" y="0"/>
                  </a:cubicBezTo>
                  <a:close/>
                </a:path>
              </a:pathLst>
            </a:custGeom>
            <a:solidFill>
              <a:srgbClr val="1C6CD8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14325"/>
              <a:ext cx="2177466" cy="1883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10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59497" y="4485621"/>
            <a:ext cx="938406" cy="1934858"/>
          </a:xfrm>
          <a:custGeom>
            <a:avLst/>
            <a:gdLst/>
            <a:ahLst/>
            <a:cxnLst/>
            <a:rect l="l" t="t" r="r" b="b"/>
            <a:pathLst>
              <a:path w="938406" h="1934858">
                <a:moveTo>
                  <a:pt x="0" y="0"/>
                </a:moveTo>
                <a:lnTo>
                  <a:pt x="938406" y="0"/>
                </a:lnTo>
                <a:lnTo>
                  <a:pt x="938406" y="1934858"/>
                </a:lnTo>
                <a:lnTo>
                  <a:pt x="0" y="193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6223853" y="3488501"/>
            <a:ext cx="4593092" cy="3309998"/>
            <a:chOff x="0" y="0"/>
            <a:chExt cx="2177466" cy="15691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466" cy="1569184"/>
            </a:xfrm>
            <a:custGeom>
              <a:avLst/>
              <a:gdLst/>
              <a:ahLst/>
              <a:cxnLst/>
              <a:rect l="l" t="t" r="r" b="b"/>
              <a:pathLst>
                <a:path w="2177466" h="1569184">
                  <a:moveTo>
                    <a:pt x="47406" y="0"/>
                  </a:moveTo>
                  <a:lnTo>
                    <a:pt x="2130060" y="0"/>
                  </a:lnTo>
                  <a:cubicBezTo>
                    <a:pt x="2142632" y="0"/>
                    <a:pt x="2154690" y="4995"/>
                    <a:pt x="2163581" y="13885"/>
                  </a:cubicBezTo>
                  <a:cubicBezTo>
                    <a:pt x="2172471" y="22775"/>
                    <a:pt x="2177466" y="34833"/>
                    <a:pt x="2177466" y="47406"/>
                  </a:cubicBezTo>
                  <a:lnTo>
                    <a:pt x="2177466" y="1521778"/>
                  </a:lnTo>
                  <a:cubicBezTo>
                    <a:pt x="2177466" y="1534351"/>
                    <a:pt x="2172471" y="1546409"/>
                    <a:pt x="2163581" y="1555299"/>
                  </a:cubicBezTo>
                  <a:cubicBezTo>
                    <a:pt x="2154690" y="1564190"/>
                    <a:pt x="2142632" y="1569184"/>
                    <a:pt x="2130060" y="1569184"/>
                  </a:cubicBezTo>
                  <a:lnTo>
                    <a:pt x="47406" y="1569184"/>
                  </a:lnTo>
                  <a:cubicBezTo>
                    <a:pt x="34833" y="1569184"/>
                    <a:pt x="22775" y="1564190"/>
                    <a:pt x="13885" y="1555299"/>
                  </a:cubicBezTo>
                  <a:cubicBezTo>
                    <a:pt x="4995" y="1546409"/>
                    <a:pt x="0" y="1534351"/>
                    <a:pt x="0" y="1521778"/>
                  </a:cubicBezTo>
                  <a:lnTo>
                    <a:pt x="0" y="47406"/>
                  </a:lnTo>
                  <a:cubicBezTo>
                    <a:pt x="0" y="34833"/>
                    <a:pt x="4995" y="22775"/>
                    <a:pt x="13885" y="13885"/>
                  </a:cubicBezTo>
                  <a:cubicBezTo>
                    <a:pt x="22775" y="4995"/>
                    <a:pt x="34833" y="0"/>
                    <a:pt x="47406" y="0"/>
                  </a:cubicBezTo>
                  <a:close/>
                </a:path>
              </a:pathLst>
            </a:custGeom>
            <a:solidFill>
              <a:srgbClr val="1C6CD8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14325"/>
              <a:ext cx="2177466" cy="1883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10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382297" y="4725340"/>
            <a:ext cx="978555" cy="1116223"/>
          </a:xfrm>
          <a:custGeom>
            <a:avLst/>
            <a:gdLst/>
            <a:ahLst/>
            <a:cxnLst/>
            <a:rect l="l" t="t" r="r" b="b"/>
            <a:pathLst>
              <a:path w="978555" h="1116223">
                <a:moveTo>
                  <a:pt x="0" y="0"/>
                </a:moveTo>
                <a:lnTo>
                  <a:pt x="978555" y="0"/>
                </a:lnTo>
                <a:lnTo>
                  <a:pt x="978555" y="1116223"/>
                </a:lnTo>
                <a:lnTo>
                  <a:pt x="0" y="1116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3026672" y="1028700"/>
            <a:ext cx="3332554" cy="2401595"/>
            <a:chOff x="0" y="0"/>
            <a:chExt cx="4443405" cy="320212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443405" cy="3202127"/>
              <a:chOff x="0" y="0"/>
              <a:chExt cx="2177466" cy="15691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177466" cy="1569184"/>
              </a:xfrm>
              <a:custGeom>
                <a:avLst/>
                <a:gdLst/>
                <a:ahLst/>
                <a:cxnLst/>
                <a:rect l="l" t="t" r="r" b="b"/>
                <a:pathLst>
                  <a:path w="2177466" h="1569184">
                    <a:moveTo>
                      <a:pt x="47406" y="0"/>
                    </a:moveTo>
                    <a:lnTo>
                      <a:pt x="2130060" y="0"/>
                    </a:lnTo>
                    <a:cubicBezTo>
                      <a:pt x="2142632" y="0"/>
                      <a:pt x="2154690" y="4995"/>
                      <a:pt x="2163581" y="13885"/>
                    </a:cubicBezTo>
                    <a:cubicBezTo>
                      <a:pt x="2172471" y="22775"/>
                      <a:pt x="2177466" y="34833"/>
                      <a:pt x="2177466" y="47406"/>
                    </a:cubicBezTo>
                    <a:lnTo>
                      <a:pt x="2177466" y="1521778"/>
                    </a:lnTo>
                    <a:cubicBezTo>
                      <a:pt x="2177466" y="1534351"/>
                      <a:pt x="2172471" y="1546409"/>
                      <a:pt x="2163581" y="1555299"/>
                    </a:cubicBezTo>
                    <a:cubicBezTo>
                      <a:pt x="2154690" y="1564190"/>
                      <a:pt x="2142632" y="1569184"/>
                      <a:pt x="2130060" y="1569184"/>
                    </a:cubicBezTo>
                    <a:lnTo>
                      <a:pt x="47406" y="1569184"/>
                    </a:lnTo>
                    <a:cubicBezTo>
                      <a:pt x="34833" y="1569184"/>
                      <a:pt x="22775" y="1564190"/>
                      <a:pt x="13885" y="1555299"/>
                    </a:cubicBezTo>
                    <a:cubicBezTo>
                      <a:pt x="4995" y="1546409"/>
                      <a:pt x="0" y="1534351"/>
                      <a:pt x="0" y="1521778"/>
                    </a:cubicBezTo>
                    <a:lnTo>
                      <a:pt x="0" y="47406"/>
                    </a:lnTo>
                    <a:cubicBezTo>
                      <a:pt x="0" y="34833"/>
                      <a:pt x="4995" y="22775"/>
                      <a:pt x="13885" y="13885"/>
                    </a:cubicBezTo>
                    <a:cubicBezTo>
                      <a:pt x="22775" y="4995"/>
                      <a:pt x="34833" y="0"/>
                      <a:pt x="47406" y="0"/>
                    </a:cubicBezTo>
                    <a:close/>
                  </a:path>
                </a:pathLst>
              </a:custGeom>
              <a:solidFill>
                <a:srgbClr val="1C6CD8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14325"/>
                <a:ext cx="2177466" cy="18835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104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226227" y="1277553"/>
              <a:ext cx="951414" cy="819405"/>
            </a:xfrm>
            <a:custGeom>
              <a:avLst/>
              <a:gdLst/>
              <a:ahLst/>
              <a:cxnLst/>
              <a:rect l="l" t="t" r="r" b="b"/>
              <a:pathLst>
                <a:path w="951414" h="819405">
                  <a:moveTo>
                    <a:pt x="0" y="0"/>
                  </a:moveTo>
                  <a:lnTo>
                    <a:pt x="951414" y="0"/>
                  </a:lnTo>
                  <a:lnTo>
                    <a:pt x="951414" y="819405"/>
                  </a:lnTo>
                  <a:lnTo>
                    <a:pt x="0" y="819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73955" y="96169"/>
              <a:ext cx="3091098" cy="3248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15"/>
                </a:lnSpc>
                <a:spcBef>
                  <a:spcPct val="0"/>
                </a:spcBef>
              </a:pPr>
              <a:r>
                <a:rPr lang="en-US" sz="1741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Servicios</a:t>
              </a:r>
              <a:r>
                <a:rPr lang="en-US" sz="1741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de Voz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3280" y="384296"/>
              <a:ext cx="4136845" cy="523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25"/>
                </a:lnSpc>
              </a:pPr>
              <a:r>
                <a:rPr lang="en-US" sz="116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 app habla y escucha</a:t>
              </a:r>
            </a:p>
            <a:p>
              <a:pPr algn="ctr">
                <a:lnSpc>
                  <a:spcPts val="1625"/>
                </a:lnSpc>
              </a:pPr>
              <a:endParaRPr lang="en-US" sz="11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84712" y="1133471"/>
              <a:ext cx="3279285" cy="1674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961" lvl="1" indent="-164480" algn="ctr">
                <a:lnSpc>
                  <a:spcPts val="1676"/>
                </a:lnSpc>
                <a:buFont typeface="Arial"/>
                <a:buChar char="•"/>
              </a:pPr>
              <a:r>
                <a:rPr lang="en-US" sz="1523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Conversión de texto a voz (TTS)</a:t>
              </a:r>
            </a:p>
            <a:p>
              <a:pPr marL="328961" lvl="1" indent="-164480" algn="ctr">
                <a:lnSpc>
                  <a:spcPts val="1676"/>
                </a:lnSpc>
                <a:buFont typeface="Arial"/>
                <a:buChar char="•"/>
              </a:pPr>
              <a:r>
                <a:rPr lang="en-US" sz="1523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Respuestas habladas</a:t>
              </a:r>
            </a:p>
            <a:p>
              <a:pPr marL="328961" lvl="1" indent="-164480" algn="ctr">
                <a:lnSpc>
                  <a:spcPts val="1676"/>
                </a:lnSpc>
                <a:buFont typeface="Arial"/>
                <a:buChar char="•"/>
              </a:pPr>
              <a:r>
                <a:rPr lang="en-US" sz="1523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Comandos por voz</a:t>
              </a:r>
            </a:p>
            <a:p>
              <a:pPr algn="ctr">
                <a:lnSpc>
                  <a:spcPts val="1676"/>
                </a:lnSpc>
              </a:pPr>
              <a:endParaRPr lang="en-US" sz="152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07695" y="3915280"/>
            <a:ext cx="3332554" cy="2401595"/>
            <a:chOff x="0" y="0"/>
            <a:chExt cx="2177466" cy="15691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7466" cy="1569184"/>
            </a:xfrm>
            <a:custGeom>
              <a:avLst/>
              <a:gdLst/>
              <a:ahLst/>
              <a:cxnLst/>
              <a:rect l="l" t="t" r="r" b="b"/>
              <a:pathLst>
                <a:path w="2177466" h="1569184">
                  <a:moveTo>
                    <a:pt x="65338" y="0"/>
                  </a:moveTo>
                  <a:lnTo>
                    <a:pt x="2112128" y="0"/>
                  </a:lnTo>
                  <a:cubicBezTo>
                    <a:pt x="2148213" y="0"/>
                    <a:pt x="2177466" y="29253"/>
                    <a:pt x="2177466" y="65338"/>
                  </a:cubicBezTo>
                  <a:lnTo>
                    <a:pt x="2177466" y="1503847"/>
                  </a:lnTo>
                  <a:cubicBezTo>
                    <a:pt x="2177466" y="1539932"/>
                    <a:pt x="2148213" y="1569184"/>
                    <a:pt x="2112128" y="1569184"/>
                  </a:cubicBezTo>
                  <a:lnTo>
                    <a:pt x="65338" y="1569184"/>
                  </a:lnTo>
                  <a:cubicBezTo>
                    <a:pt x="29253" y="1569184"/>
                    <a:pt x="0" y="1539932"/>
                    <a:pt x="0" y="1503847"/>
                  </a:cubicBezTo>
                  <a:lnTo>
                    <a:pt x="0" y="65338"/>
                  </a:lnTo>
                  <a:cubicBezTo>
                    <a:pt x="0" y="29253"/>
                    <a:pt x="29253" y="0"/>
                    <a:pt x="65338" y="0"/>
                  </a:cubicBezTo>
                  <a:close/>
                </a:path>
              </a:pathLst>
            </a:custGeom>
            <a:solidFill>
              <a:srgbClr val="1C6CD8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14325"/>
              <a:ext cx="2177466" cy="1883509"/>
            </a:xfrm>
            <a:prstGeom prst="rect">
              <a:avLst/>
            </a:prstGeom>
          </p:spPr>
          <p:txBody>
            <a:bodyPr lIns="36858" tIns="36858" rIns="36858" bIns="36858" rtlCol="0" anchor="ctr"/>
            <a:lstStyle/>
            <a:p>
              <a:pPr marL="0" lvl="0" indent="0" algn="ctr">
                <a:lnSpc>
                  <a:spcPts val="110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26672" y="6802650"/>
            <a:ext cx="3332554" cy="2401595"/>
            <a:chOff x="0" y="0"/>
            <a:chExt cx="2177466" cy="156918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77466" cy="1569184"/>
            </a:xfrm>
            <a:custGeom>
              <a:avLst/>
              <a:gdLst/>
              <a:ahLst/>
              <a:cxnLst/>
              <a:rect l="l" t="t" r="r" b="b"/>
              <a:pathLst>
                <a:path w="2177466" h="1569184">
                  <a:moveTo>
                    <a:pt x="65338" y="0"/>
                  </a:moveTo>
                  <a:lnTo>
                    <a:pt x="2112128" y="0"/>
                  </a:lnTo>
                  <a:cubicBezTo>
                    <a:pt x="2148213" y="0"/>
                    <a:pt x="2177466" y="29253"/>
                    <a:pt x="2177466" y="65338"/>
                  </a:cubicBezTo>
                  <a:lnTo>
                    <a:pt x="2177466" y="1503847"/>
                  </a:lnTo>
                  <a:cubicBezTo>
                    <a:pt x="2177466" y="1539932"/>
                    <a:pt x="2148213" y="1569184"/>
                    <a:pt x="2112128" y="1569184"/>
                  </a:cubicBezTo>
                  <a:lnTo>
                    <a:pt x="65338" y="1569184"/>
                  </a:lnTo>
                  <a:cubicBezTo>
                    <a:pt x="29253" y="1569184"/>
                    <a:pt x="0" y="1539932"/>
                    <a:pt x="0" y="1503847"/>
                  </a:cubicBezTo>
                  <a:lnTo>
                    <a:pt x="0" y="65338"/>
                  </a:lnTo>
                  <a:cubicBezTo>
                    <a:pt x="0" y="29253"/>
                    <a:pt x="29253" y="0"/>
                    <a:pt x="65338" y="0"/>
                  </a:cubicBezTo>
                  <a:close/>
                </a:path>
              </a:pathLst>
            </a:custGeom>
            <a:solidFill>
              <a:srgbClr val="1C6CD8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14325"/>
              <a:ext cx="2177466" cy="1883509"/>
            </a:xfrm>
            <a:prstGeom prst="rect">
              <a:avLst/>
            </a:prstGeom>
          </p:spPr>
          <p:txBody>
            <a:bodyPr lIns="36858" tIns="36858" rIns="36858" bIns="36858" rtlCol="0" anchor="ctr"/>
            <a:lstStyle/>
            <a:p>
              <a:pPr marL="0" lvl="0" indent="0" algn="ctr">
                <a:lnSpc>
                  <a:spcPts val="110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3122655" y="4937101"/>
            <a:ext cx="783068" cy="718999"/>
          </a:xfrm>
          <a:custGeom>
            <a:avLst/>
            <a:gdLst/>
            <a:ahLst/>
            <a:cxnLst/>
            <a:rect l="l" t="t" r="r" b="b"/>
            <a:pathLst>
              <a:path w="783068" h="718999">
                <a:moveTo>
                  <a:pt x="0" y="0"/>
                </a:moveTo>
                <a:lnTo>
                  <a:pt x="783068" y="0"/>
                </a:lnTo>
                <a:lnTo>
                  <a:pt x="783068" y="718999"/>
                </a:lnTo>
                <a:lnTo>
                  <a:pt x="0" y="718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3141632" y="7664828"/>
            <a:ext cx="677240" cy="677240"/>
          </a:xfrm>
          <a:custGeom>
            <a:avLst/>
            <a:gdLst/>
            <a:ahLst/>
            <a:cxnLst/>
            <a:rect l="l" t="t" r="r" b="b"/>
            <a:pathLst>
              <a:path w="677240" h="677240">
                <a:moveTo>
                  <a:pt x="0" y="0"/>
                </a:moveTo>
                <a:lnTo>
                  <a:pt x="677240" y="0"/>
                </a:lnTo>
                <a:lnTo>
                  <a:pt x="677240" y="677240"/>
                </a:lnTo>
                <a:lnTo>
                  <a:pt x="0" y="677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AutoShape 26"/>
          <p:cNvSpPr/>
          <p:nvPr/>
        </p:nvSpPr>
        <p:spPr>
          <a:xfrm>
            <a:off x="4896204" y="5143500"/>
            <a:ext cx="1327649" cy="0"/>
          </a:xfrm>
          <a:prstGeom prst="line">
            <a:avLst/>
          </a:prstGeom>
          <a:ln w="38100" cap="flat">
            <a:solidFill>
              <a:srgbClr val="FFC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7" name="AutoShape 27"/>
          <p:cNvSpPr/>
          <p:nvPr/>
        </p:nvSpPr>
        <p:spPr>
          <a:xfrm flipV="1">
            <a:off x="10816945" y="2229498"/>
            <a:ext cx="2253707" cy="2914002"/>
          </a:xfrm>
          <a:prstGeom prst="line">
            <a:avLst/>
          </a:prstGeom>
          <a:ln w="38100" cap="flat">
            <a:solidFill>
              <a:srgbClr val="FFC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8" name="AutoShape 28"/>
          <p:cNvSpPr/>
          <p:nvPr/>
        </p:nvSpPr>
        <p:spPr>
          <a:xfrm>
            <a:off x="10816945" y="5143500"/>
            <a:ext cx="2238748" cy="50045"/>
          </a:xfrm>
          <a:prstGeom prst="line">
            <a:avLst/>
          </a:prstGeom>
          <a:ln w="38100" cap="flat">
            <a:solidFill>
              <a:srgbClr val="FFC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9" name="AutoShape 29"/>
          <p:cNvSpPr/>
          <p:nvPr/>
        </p:nvSpPr>
        <p:spPr>
          <a:xfrm>
            <a:off x="10816945" y="5143500"/>
            <a:ext cx="2209727" cy="2822778"/>
          </a:xfrm>
          <a:prstGeom prst="line">
            <a:avLst/>
          </a:prstGeom>
          <a:ln w="38100" cap="flat">
            <a:solidFill>
              <a:srgbClr val="FFC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30" name="Freeform 30"/>
          <p:cNvSpPr/>
          <p:nvPr/>
        </p:nvSpPr>
        <p:spPr>
          <a:xfrm>
            <a:off x="1841824" y="461953"/>
            <a:ext cx="1515669" cy="1767545"/>
          </a:xfrm>
          <a:custGeom>
            <a:avLst/>
            <a:gdLst/>
            <a:ahLst/>
            <a:cxnLst/>
            <a:rect l="l" t="t" r="r" b="b"/>
            <a:pathLst>
              <a:path w="1515669" h="1767545">
                <a:moveTo>
                  <a:pt x="0" y="0"/>
                </a:moveTo>
                <a:lnTo>
                  <a:pt x="1515669" y="0"/>
                </a:lnTo>
                <a:lnTo>
                  <a:pt x="1515669" y="1767545"/>
                </a:lnTo>
                <a:lnTo>
                  <a:pt x="0" y="17675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TextBox 31"/>
          <p:cNvSpPr txBox="1"/>
          <p:nvPr/>
        </p:nvSpPr>
        <p:spPr>
          <a:xfrm>
            <a:off x="13141632" y="6859800"/>
            <a:ext cx="3166282" cy="49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7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Almacenamiento y Modelos IA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41632" y="7327581"/>
            <a:ext cx="3102634" cy="19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1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Cerebro offline del sistema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40206" y="7655135"/>
            <a:ext cx="2459464" cy="63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961" lvl="1" indent="-164480" algn="ctr">
              <a:lnSpc>
                <a:spcPts val="1676"/>
              </a:lnSpc>
              <a:buFont typeface="Arial"/>
              <a:buChar char="•"/>
            </a:pPr>
            <a:r>
              <a:rPr lang="en-US" sz="152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Modelos YOLO para detectar objetos</a:t>
            </a:r>
          </a:p>
          <a:p>
            <a:pPr algn="ctr">
              <a:lnSpc>
                <a:spcPts val="1676"/>
              </a:lnSpc>
            </a:pPr>
            <a:endParaRPr lang="en-US" sz="1523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595051" y="0"/>
            <a:ext cx="11097897" cy="6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Diagrama arquitectura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31711" y="3606638"/>
            <a:ext cx="1863340" cy="335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Pantalla</a:t>
            </a:r>
            <a:r>
              <a:rPr lang="en-US" sz="24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360" y="3886705"/>
            <a:ext cx="3178597" cy="26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Todo lo que el usuario ve o toca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97903" y="4744390"/>
            <a:ext cx="3178597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ctr">
              <a:lnSpc>
                <a:spcPts val="2310"/>
              </a:lnSpc>
              <a:buFont typeface="Arial"/>
              <a:buChar char="•"/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Menú accesible</a:t>
            </a:r>
          </a:p>
          <a:p>
            <a:pPr marL="453390" lvl="1" indent="-226695" algn="ctr">
              <a:lnSpc>
                <a:spcPts val="2310"/>
              </a:lnSpc>
              <a:buFont typeface="Arial"/>
              <a:buChar char="•"/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Botones grandes</a:t>
            </a:r>
          </a:p>
          <a:p>
            <a:pPr marL="453390" lvl="1" indent="-226695" algn="ctr">
              <a:lnSpc>
                <a:spcPts val="2310"/>
              </a:lnSpc>
              <a:buFont typeface="Arial"/>
              <a:buChar char="•"/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Activación por voz</a:t>
            </a:r>
          </a:p>
          <a:p>
            <a:pPr marL="453390" lvl="1" indent="-226695" algn="ctr">
              <a:lnSpc>
                <a:spcPts val="2310"/>
              </a:lnSpc>
              <a:buFont typeface="Arial"/>
              <a:buChar char="•"/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Opción para cada función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680450" y="3606638"/>
            <a:ext cx="2073150" cy="335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Visión e IA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82297" y="3886705"/>
            <a:ext cx="4276204" cy="54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parte que entiende lo que ve la cámara</a:t>
            </a:r>
          </a:p>
          <a:p>
            <a:pPr algn="ctr">
              <a:lnSpc>
                <a:spcPts val="2240"/>
              </a:lnSpc>
            </a:pPr>
            <a:endParaRPr lang="en-US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340542" y="4744390"/>
            <a:ext cx="3398301" cy="184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728" lvl="1" indent="-242364" algn="ctr">
              <a:lnSpc>
                <a:spcPts val="2469"/>
              </a:lnSpc>
              <a:buFont typeface="Arial"/>
              <a:buChar char="•"/>
            </a:pPr>
            <a:r>
              <a:rPr lang="en-US" sz="224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Detecta objetos</a:t>
            </a:r>
          </a:p>
          <a:p>
            <a:pPr marL="484728" lvl="1" indent="-242364" algn="ctr">
              <a:lnSpc>
                <a:spcPts val="2469"/>
              </a:lnSpc>
              <a:buFont typeface="Arial"/>
              <a:buChar char="•"/>
            </a:pPr>
            <a:r>
              <a:rPr lang="en-US" sz="224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Lee textos </a:t>
            </a:r>
          </a:p>
          <a:p>
            <a:pPr marL="484728" lvl="1" indent="-242364" algn="ctr">
              <a:lnSpc>
                <a:spcPts val="2469"/>
              </a:lnSpc>
              <a:buFont typeface="Arial"/>
              <a:buChar char="•"/>
            </a:pPr>
            <a:r>
              <a:rPr lang="en-US" sz="224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Reconoce billetes </a:t>
            </a:r>
          </a:p>
          <a:p>
            <a:pPr marL="484728" lvl="1" indent="-242364" algn="ctr">
              <a:lnSpc>
                <a:spcPts val="2469"/>
              </a:lnSpc>
              <a:buFont typeface="Arial"/>
              <a:buChar char="•"/>
            </a:pPr>
            <a:r>
              <a:rPr lang="en-US" sz="224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Funciona incluso sin Internet</a:t>
            </a:r>
          </a:p>
          <a:p>
            <a:pPr algn="ctr">
              <a:lnSpc>
                <a:spcPts val="2469"/>
              </a:lnSpc>
            </a:pPr>
            <a:endParaRPr lang="en-US" sz="2245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3177365" y="3971794"/>
            <a:ext cx="2898097" cy="254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7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Servicios Externos/API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122655" y="4196358"/>
            <a:ext cx="3102634" cy="39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1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 que lá app consulta cuando se requiere internet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880785" y="4841638"/>
            <a:ext cx="2459464" cy="124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ctr">
              <a:lnSpc>
                <a:spcPts val="198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del clima</a:t>
            </a:r>
          </a:p>
          <a:p>
            <a:pPr algn="ctr">
              <a:lnSpc>
                <a:spcPts val="1980"/>
              </a:lnSpc>
            </a:pPr>
            <a:endParaRPr lang="en-US" sz="18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388622" lvl="1" indent="-194311" algn="ctr">
              <a:lnSpc>
                <a:spcPts val="198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de billetes (modo online)</a:t>
            </a:r>
          </a:p>
          <a:p>
            <a:pPr algn="ctr">
              <a:lnSpc>
                <a:spcPts val="1980"/>
              </a:lnSpc>
            </a:pPr>
            <a:endParaRPr lang="en-US" sz="180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731711" y="126673"/>
            <a:ext cx="1392489" cy="335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Usuario</a:t>
            </a:r>
            <a:endParaRPr lang="en-US" sz="24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2599658" y="2229498"/>
            <a:ext cx="50046" cy="1259003"/>
          </a:xfrm>
          <a:prstGeom prst="line">
            <a:avLst/>
          </a:prstGeom>
          <a:ln w="38100" cap="flat">
            <a:solidFill>
              <a:srgbClr val="FFC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421857">
            <a:off x="5790054" y="-5678965"/>
            <a:ext cx="2135995" cy="14426596"/>
            <a:chOff x="0" y="0"/>
            <a:chExt cx="647570" cy="4373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7570" cy="4373713"/>
            </a:xfrm>
            <a:custGeom>
              <a:avLst/>
              <a:gdLst/>
              <a:ahLst/>
              <a:cxnLst/>
              <a:rect l="l" t="t" r="r" b="b"/>
              <a:pathLst>
                <a:path w="647570" h="4373713">
                  <a:moveTo>
                    <a:pt x="0" y="0"/>
                  </a:moveTo>
                  <a:lnTo>
                    <a:pt x="647570" y="0"/>
                  </a:lnTo>
                  <a:lnTo>
                    <a:pt x="647570" y="4373713"/>
                  </a:lnTo>
                  <a:lnTo>
                    <a:pt x="0" y="4373713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7570" cy="4411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421857">
            <a:off x="12075048" y="-5226478"/>
            <a:ext cx="3493249" cy="14426596"/>
            <a:chOff x="0" y="0"/>
            <a:chExt cx="1059049" cy="43737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9049" cy="4373713"/>
            </a:xfrm>
            <a:custGeom>
              <a:avLst/>
              <a:gdLst/>
              <a:ahLst/>
              <a:cxnLst/>
              <a:rect l="l" t="t" r="r" b="b"/>
              <a:pathLst>
                <a:path w="1059049" h="4373713">
                  <a:moveTo>
                    <a:pt x="0" y="0"/>
                  </a:moveTo>
                  <a:lnTo>
                    <a:pt x="1059049" y="0"/>
                  </a:lnTo>
                  <a:lnTo>
                    <a:pt x="1059049" y="4373713"/>
                  </a:lnTo>
                  <a:lnTo>
                    <a:pt x="0" y="4373713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9049" cy="4411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8309" y="4032044"/>
            <a:ext cx="375222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</a:t>
            </a:r>
            <a:r>
              <a:rPr lang="en-US" sz="3000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arry Ruiz </a:t>
            </a:r>
          </a:p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endParaRPr lang="en-US" sz="3000" b="1" u="none" strike="noStrike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6420" y="5828547"/>
            <a:ext cx="2736000" cy="46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Scrum Master/D</a:t>
            </a:r>
            <a:r>
              <a:rPr lang="en-US" sz="18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esarrollador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22052" y="5942866"/>
            <a:ext cx="2736000" cy="24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</a:t>
            </a:r>
            <a:r>
              <a:rPr lang="en-US" sz="18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arrollador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6000" y="5942866"/>
            <a:ext cx="2736000" cy="24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6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Desarrollador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49650" y="5942866"/>
            <a:ext cx="2736000" cy="24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6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Desarrollador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23300" y="5942866"/>
            <a:ext cx="2736000" cy="24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6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8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esarrollador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22052" y="3846307"/>
            <a:ext cx="27360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Jo</a:t>
            </a:r>
            <a:r>
              <a:rPr lang="en-US" sz="2999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 Matamala</a:t>
            </a: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endParaRPr lang="en-US" sz="2999" b="1" u="none" strike="noStrike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75475" y="3846307"/>
            <a:ext cx="273600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Fernando Arevalo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49650" y="3846307"/>
            <a:ext cx="27360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</a:t>
            </a:r>
            <a:r>
              <a:rPr lang="en-US" sz="2999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runo Zamorano</a:t>
            </a: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endParaRPr lang="en-US" sz="2999" b="1" u="none" strike="noStrike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523300" y="3846307"/>
            <a:ext cx="27360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J</a:t>
            </a:r>
            <a:r>
              <a:rPr lang="en-US" sz="2999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osue Choque</a:t>
            </a:r>
          </a:p>
          <a:p>
            <a:pPr marL="0" lvl="0" indent="0" algn="ctr">
              <a:lnSpc>
                <a:spcPts val="3299"/>
              </a:lnSpc>
              <a:spcBef>
                <a:spcPct val="0"/>
              </a:spcBef>
            </a:pPr>
            <a:endParaRPr lang="en-US" sz="2999" b="1" u="none" strike="noStrike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-133511" y="662427"/>
            <a:ext cx="4535861" cy="121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3999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Metodologia - </a:t>
            </a:r>
          </a:p>
          <a:p>
            <a:pPr marL="0" lvl="0" indent="0" algn="ctr">
              <a:lnSpc>
                <a:spcPts val="483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El equipo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421857">
            <a:off x="5855654" y="-391754"/>
            <a:ext cx="8653621" cy="2489625"/>
            <a:chOff x="0" y="0"/>
            <a:chExt cx="2623520" cy="754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3520" cy="754780"/>
            </a:xfrm>
            <a:custGeom>
              <a:avLst/>
              <a:gdLst/>
              <a:ahLst/>
              <a:cxnLst/>
              <a:rect l="l" t="t" r="r" b="b"/>
              <a:pathLst>
                <a:path w="2623520" h="754780">
                  <a:moveTo>
                    <a:pt x="0" y="0"/>
                  </a:moveTo>
                  <a:lnTo>
                    <a:pt x="2623520" y="0"/>
                  </a:lnTo>
                  <a:lnTo>
                    <a:pt x="2623520" y="754780"/>
                  </a:lnTo>
                  <a:lnTo>
                    <a:pt x="0" y="754780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23520" cy="792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421857">
            <a:off x="4029241" y="8856636"/>
            <a:ext cx="8653621" cy="2489625"/>
            <a:chOff x="0" y="0"/>
            <a:chExt cx="2623520" cy="7547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23520" cy="754780"/>
            </a:xfrm>
            <a:custGeom>
              <a:avLst/>
              <a:gdLst/>
              <a:ahLst/>
              <a:cxnLst/>
              <a:rect l="l" t="t" r="r" b="b"/>
              <a:pathLst>
                <a:path w="2623520" h="754780">
                  <a:moveTo>
                    <a:pt x="0" y="0"/>
                  </a:moveTo>
                  <a:lnTo>
                    <a:pt x="2623520" y="0"/>
                  </a:lnTo>
                  <a:lnTo>
                    <a:pt x="2623520" y="754780"/>
                  </a:lnTo>
                  <a:lnTo>
                    <a:pt x="0" y="754780"/>
                  </a:lnTo>
                  <a:close/>
                </a:path>
              </a:pathLst>
            </a:custGeom>
            <a:solidFill>
              <a:srgbClr val="1C6C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23520" cy="792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2393" y="424143"/>
            <a:ext cx="5268212" cy="6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Metodologia Scrum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2393" y="2707481"/>
            <a:ext cx="5498752" cy="353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59"/>
              </a:lnSpc>
            </a:pPr>
            <a:r>
              <a:rPr lang="en-US" sz="2199" b="1" spc="10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Historias de Usuario Completadas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88594" y="2874523"/>
            <a:ext cx="4653244" cy="31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b="1" spc="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Historias de Usuario eliminadas</a:t>
            </a:r>
          </a:p>
        </p:txBody>
      </p:sp>
      <p:sp>
        <p:nvSpPr>
          <p:cNvPr id="11" name="Freeform 11"/>
          <p:cNvSpPr/>
          <p:nvPr/>
        </p:nvSpPr>
        <p:spPr>
          <a:xfrm>
            <a:off x="6061995" y="3394945"/>
            <a:ext cx="5463791" cy="5224751"/>
          </a:xfrm>
          <a:custGeom>
            <a:avLst/>
            <a:gdLst/>
            <a:ahLst/>
            <a:cxnLst/>
            <a:rect l="l" t="t" r="r" b="b"/>
            <a:pathLst>
              <a:path w="5463791" h="5224751">
                <a:moveTo>
                  <a:pt x="0" y="0"/>
                </a:moveTo>
                <a:lnTo>
                  <a:pt x="5463791" y="0"/>
                </a:lnTo>
                <a:lnTo>
                  <a:pt x="5463791" y="5224750"/>
                </a:lnTo>
                <a:lnTo>
                  <a:pt x="0" y="5224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39" y="3590659"/>
            <a:ext cx="4833320" cy="483332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1294" y="3590659"/>
            <a:ext cx="4833320" cy="483332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45994" y="8718329"/>
            <a:ext cx="6561460" cy="31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spc="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12 historias de usuario finalizadas (CS-1 a CS-18)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24059" y="8718329"/>
            <a:ext cx="6198877" cy="31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spc="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 historias descartadas por tiempo y alcance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2393" y="1009650"/>
            <a:ext cx="4388569" cy="31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spc="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Historias de usuario iniciales: 18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1028</Words>
  <Application>Microsoft Macintosh PowerPoint</Application>
  <PresentationFormat>Personalizado</PresentationFormat>
  <Paragraphs>200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Montserrat Heavy</vt:lpstr>
      <vt:lpstr>Montserrat Bold</vt:lpstr>
      <vt:lpstr>Arial</vt:lpstr>
      <vt:lpstr>Montserrat</vt:lpstr>
      <vt:lpstr>Montserrat Bold Italics</vt:lpstr>
      <vt:lpstr>Montserrat Medium</vt:lpstr>
      <vt:lpstr>Montserrat Ultra-Bold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CellSayFinal</dc:title>
  <cp:lastModifiedBy>JOSUE NASHREM CHOQUE CHOQUE</cp:lastModifiedBy>
  <cp:revision>2</cp:revision>
  <dcterms:created xsi:type="dcterms:W3CDTF">2006-08-16T00:00:00Z</dcterms:created>
  <dcterms:modified xsi:type="dcterms:W3CDTF">2025-12-02T02:47:55Z</dcterms:modified>
  <dc:identifier>DAG5qjYsk5g</dc:identifier>
</cp:coreProperties>
</file>